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handoutMasterIdLst>
    <p:handoutMasterId r:id="rId119"/>
  </p:handoutMasterIdLst>
  <p:sldIdLst>
    <p:sldId id="459" r:id="rId2"/>
    <p:sldId id="736" r:id="rId3"/>
    <p:sldId id="730" r:id="rId4"/>
    <p:sldId id="729" r:id="rId5"/>
    <p:sldId id="727" r:id="rId6"/>
    <p:sldId id="731" r:id="rId7"/>
    <p:sldId id="815" r:id="rId8"/>
    <p:sldId id="814" r:id="rId9"/>
    <p:sldId id="821" r:id="rId10"/>
    <p:sldId id="822" r:id="rId11"/>
    <p:sldId id="823" r:id="rId12"/>
    <p:sldId id="824" r:id="rId13"/>
    <p:sldId id="825" r:id="rId14"/>
    <p:sldId id="816" r:id="rId15"/>
    <p:sldId id="817" r:id="rId16"/>
    <p:sldId id="826" r:id="rId17"/>
    <p:sldId id="828" r:id="rId18"/>
    <p:sldId id="830" r:id="rId19"/>
    <p:sldId id="831" r:id="rId20"/>
    <p:sldId id="847" r:id="rId21"/>
    <p:sldId id="832" r:id="rId22"/>
    <p:sldId id="833" r:id="rId23"/>
    <p:sldId id="834" r:id="rId24"/>
    <p:sldId id="835" r:id="rId25"/>
    <p:sldId id="836" r:id="rId26"/>
    <p:sldId id="837" r:id="rId27"/>
    <p:sldId id="839" r:id="rId28"/>
    <p:sldId id="818" r:id="rId29"/>
    <p:sldId id="819" r:id="rId30"/>
    <p:sldId id="820" r:id="rId31"/>
    <p:sldId id="829" r:id="rId32"/>
    <p:sldId id="840" r:id="rId33"/>
    <p:sldId id="841" r:id="rId34"/>
    <p:sldId id="842" r:id="rId35"/>
    <p:sldId id="843" r:id="rId36"/>
    <p:sldId id="844" r:id="rId37"/>
    <p:sldId id="845" r:id="rId38"/>
    <p:sldId id="846" r:id="rId39"/>
    <p:sldId id="621" r:id="rId40"/>
    <p:sldId id="732" r:id="rId41"/>
    <p:sldId id="733" r:id="rId42"/>
    <p:sldId id="756" r:id="rId43"/>
    <p:sldId id="754" r:id="rId44"/>
    <p:sldId id="755" r:id="rId45"/>
    <p:sldId id="757" r:id="rId46"/>
    <p:sldId id="734" r:id="rId47"/>
    <p:sldId id="762" r:id="rId48"/>
    <p:sldId id="753" r:id="rId49"/>
    <p:sldId id="740" r:id="rId50"/>
    <p:sldId id="741" r:id="rId51"/>
    <p:sldId id="752" r:id="rId52"/>
    <p:sldId id="751" r:id="rId53"/>
    <p:sldId id="742" r:id="rId54"/>
    <p:sldId id="744" r:id="rId55"/>
    <p:sldId id="745" r:id="rId56"/>
    <p:sldId id="746" r:id="rId57"/>
    <p:sldId id="747" r:id="rId58"/>
    <p:sldId id="748" r:id="rId59"/>
    <p:sldId id="749" r:id="rId60"/>
    <p:sldId id="750" r:id="rId61"/>
    <p:sldId id="760" r:id="rId62"/>
    <p:sldId id="763" r:id="rId63"/>
    <p:sldId id="761" r:id="rId64"/>
    <p:sldId id="764" r:id="rId65"/>
    <p:sldId id="765" r:id="rId66"/>
    <p:sldId id="735" r:id="rId67"/>
    <p:sldId id="759" r:id="rId68"/>
    <p:sldId id="777" r:id="rId69"/>
    <p:sldId id="766" r:id="rId70"/>
    <p:sldId id="787" r:id="rId71"/>
    <p:sldId id="768" r:id="rId72"/>
    <p:sldId id="789" r:id="rId73"/>
    <p:sldId id="770" r:id="rId74"/>
    <p:sldId id="778" r:id="rId75"/>
    <p:sldId id="775" r:id="rId76"/>
    <p:sldId id="776" r:id="rId77"/>
    <p:sldId id="774" r:id="rId78"/>
    <p:sldId id="773" r:id="rId79"/>
    <p:sldId id="769" r:id="rId80"/>
    <p:sldId id="771" r:id="rId81"/>
    <p:sldId id="772" r:id="rId82"/>
    <p:sldId id="767" r:id="rId83"/>
    <p:sldId id="779" r:id="rId84"/>
    <p:sldId id="780" r:id="rId85"/>
    <p:sldId id="781" r:id="rId86"/>
    <p:sldId id="782" r:id="rId87"/>
    <p:sldId id="783" r:id="rId88"/>
    <p:sldId id="784" r:id="rId89"/>
    <p:sldId id="785" r:id="rId90"/>
    <p:sldId id="811" r:id="rId91"/>
    <p:sldId id="786" r:id="rId92"/>
    <p:sldId id="802" r:id="rId93"/>
    <p:sldId id="803" r:id="rId94"/>
    <p:sldId id="790" r:id="rId95"/>
    <p:sldId id="791" r:id="rId96"/>
    <p:sldId id="792" r:id="rId97"/>
    <p:sldId id="793" r:id="rId98"/>
    <p:sldId id="794" r:id="rId99"/>
    <p:sldId id="795" r:id="rId100"/>
    <p:sldId id="796" r:id="rId101"/>
    <p:sldId id="758" r:id="rId102"/>
    <p:sldId id="797" r:id="rId103"/>
    <p:sldId id="798" r:id="rId104"/>
    <p:sldId id="800" r:id="rId105"/>
    <p:sldId id="801" r:id="rId106"/>
    <p:sldId id="799" r:id="rId107"/>
    <p:sldId id="804" r:id="rId108"/>
    <p:sldId id="805" r:id="rId109"/>
    <p:sldId id="806" r:id="rId110"/>
    <p:sldId id="807" r:id="rId111"/>
    <p:sldId id="808" r:id="rId112"/>
    <p:sldId id="809" r:id="rId113"/>
    <p:sldId id="810" r:id="rId114"/>
    <p:sldId id="812" r:id="rId115"/>
    <p:sldId id="813" r:id="rId116"/>
    <p:sldId id="669"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FF00FF"/>
    <a:srgbClr val="003300"/>
    <a:srgbClr val="FF0000"/>
    <a:srgbClr val="FF0066"/>
    <a:srgbClr val="0000FF"/>
    <a:srgbClr val="006600"/>
    <a:srgbClr val="D68B1C"/>
    <a:srgbClr val="0033CC"/>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90080" autoAdjust="0"/>
  </p:normalViewPr>
  <p:slideViewPr>
    <p:cSldViewPr>
      <p:cViewPr varScale="1">
        <p:scale>
          <a:sx n="56" d="100"/>
          <a:sy n="56" d="100"/>
        </p:scale>
        <p:origin x="72" y="2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10/15/2022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10/15/2022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114</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115</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58</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108</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109</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110</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111</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112</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1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Subtitle 2"/>
          <p:cNvSpPr>
            <a:spLocks noGrp="1"/>
          </p:cNvSpPr>
          <p:nvPr>
            <p:ph type="subTitle" idx="1"/>
          </p:nvPr>
        </p:nvSpPr>
        <p:spPr>
          <a:xfrm>
            <a:off x="549716" y="5221667"/>
            <a:ext cx="8342763" cy="692579"/>
          </a:xfrm>
        </p:spPr>
        <p:txBody>
          <a:bodyPr>
            <a:noAutofit/>
          </a:bodyPr>
          <a:lstStyle/>
          <a:p>
            <a:r>
              <a:rPr lang="en-IN" sz="3600" b="1" dirty="0" smtClean="0">
                <a:solidFill>
                  <a:srgbClr val="FFFF00"/>
                </a:solidFill>
                <a:effectLst>
                  <a:outerShdw blurRad="38100" dist="38100" dir="2700000" algn="tl">
                    <a:srgbClr val="000000">
                      <a:alpha val="43137"/>
                    </a:srgbClr>
                  </a:outerShdw>
                </a:effectLst>
              </a:rPr>
              <a:t>Computational Thinking and Programming</a:t>
            </a:r>
          </a:p>
          <a:p>
            <a:pPr algn="ctr"/>
            <a:r>
              <a:rPr lang="en-US" sz="3600" b="1" u="sng" dirty="0">
                <a:solidFill>
                  <a:srgbClr val="FFFF00"/>
                </a:solidFill>
                <a:effectLst>
                  <a:outerShdw blurRad="38100" dist="38100" dir="2700000" algn="tl">
                    <a:srgbClr val="000000">
                      <a:alpha val="43137"/>
                    </a:srgbClr>
                  </a:outerShdw>
                </a:effectLst>
              </a:rPr>
              <a:t>python</a:t>
            </a:r>
            <a:endParaRPr lang="en-IN" sz="3600" dirty="0">
              <a:solidFill>
                <a:srgbClr val="FFC000"/>
              </a:solidFill>
              <a:effectLst>
                <a:outerShdw blurRad="38100" dist="38100" dir="2700000" algn="tl">
                  <a:srgbClr val="000000">
                    <a:alpha val="43137"/>
                  </a:srgbClr>
                </a:outerShdw>
              </a:effectLst>
            </a:endParaRPr>
          </a:p>
        </p:txBody>
      </p:sp>
      <p:sp>
        <p:nvSpPr>
          <p:cNvPr id="6" name="Rectangle 4"/>
          <p:cNvSpPr>
            <a:spLocks noChangeArrowheads="1"/>
          </p:cNvSpPr>
          <p:nvPr/>
        </p:nvSpPr>
        <p:spPr bwMode="auto">
          <a:xfrm>
            <a:off x="6929454" y="6215082"/>
            <a:ext cx="1221873" cy="400110"/>
          </a:xfrm>
          <a:prstGeom prst="rect">
            <a:avLst/>
          </a:prstGeom>
          <a:noFill/>
          <a:ln w="9525">
            <a:noFill/>
            <a:miter lim="800000"/>
            <a:headEnd/>
            <a:tailEnd/>
          </a:ln>
        </p:spPr>
        <p:txBody>
          <a:bodyPr wrap="none">
            <a:spAutoFit/>
          </a:bodyPr>
          <a:lstStyle/>
          <a:p>
            <a:r>
              <a:rPr lang="en-IN" sz="2000" b="1" dirty="0" smtClean="0">
                <a:solidFill>
                  <a:srgbClr val="FFFF00"/>
                </a:solidFill>
                <a:effectLst>
                  <a:outerShdw blurRad="38100" dist="38100" dir="2700000" algn="tl">
                    <a:srgbClr val="000000">
                      <a:alpha val="43137"/>
                    </a:srgbClr>
                  </a:outerShdw>
                </a:effectLst>
              </a:rPr>
              <a:t>Sami tech</a:t>
            </a:r>
            <a:endParaRPr lang="en-IN" sz="2000" b="1" dirty="0">
              <a:solidFill>
                <a:srgbClr val="FFFF00"/>
              </a:solidFill>
              <a:effectLst>
                <a:outerShdw blurRad="38100" dist="38100" dir="2700000" algn="tl">
                  <a:srgbClr val="000000">
                    <a:alpha val="43137"/>
                  </a:srgbClr>
                </a:outerShdw>
              </a:effectLst>
            </a:endParaRPr>
          </a:p>
        </p:txBody>
      </p:sp>
      <p:pic>
        <p:nvPicPr>
          <p:cNvPr id="9" name="Picture 2" descr="C:\Users\Sainik\Desktop\1375575119python article.jpg"/>
          <p:cNvPicPr>
            <a:picLocks noChangeAspect="1" noChangeArrowheads="1"/>
          </p:cNvPicPr>
          <p:nvPr/>
        </p:nvPicPr>
        <p:blipFill>
          <a:blip r:embed="rId4" cstate="print"/>
          <a:srcRect/>
          <a:stretch>
            <a:fillRect/>
          </a:stretch>
        </p:blipFill>
        <p:spPr bwMode="auto">
          <a:xfrm>
            <a:off x="372262" y="82478"/>
            <a:ext cx="3999388" cy="2745674"/>
          </a:xfrm>
          <a:prstGeom prst="rect">
            <a:avLst/>
          </a:prstGeom>
          <a:ln>
            <a:noFill/>
          </a:ln>
          <a:effectLst>
            <a:softEdge rad="112500"/>
          </a:effectLst>
        </p:spPr>
      </p:pic>
      <p:pic>
        <p:nvPicPr>
          <p:cNvPr id="10" name="Picture 3" descr="C:\Users\Sainik\Desktop\Python_logo-large.png"/>
          <p:cNvPicPr>
            <a:picLocks noChangeAspect="1" noChangeArrowheads="1"/>
          </p:cNvPicPr>
          <p:nvPr/>
        </p:nvPicPr>
        <p:blipFill>
          <a:blip r:embed="rId5" cstate="print"/>
          <a:srcRect/>
          <a:stretch>
            <a:fillRect/>
          </a:stretch>
        </p:blipFill>
        <p:spPr bwMode="auto">
          <a:xfrm>
            <a:off x="2978833" y="576779"/>
            <a:ext cx="6176301" cy="4644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503" y="260648"/>
            <a:ext cx="8588431" cy="6120680"/>
          </a:xfrm>
          <a:prstGeom prst="rect">
            <a:avLst/>
          </a:prstGeom>
        </p:spPr>
      </p:pic>
    </p:spTree>
    <p:extLst>
      <p:ext uri="{BB962C8B-B14F-4D97-AF65-F5344CB8AC3E}">
        <p14:creationId xmlns:p14="http://schemas.microsoft.com/office/powerpoint/2010/main" val="29634901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501022"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12. Write a PYTHON program to produce following design</a:t>
            </a:r>
          </a:p>
          <a:p>
            <a:r>
              <a:rPr lang="en-IN" sz="2800" b="1" dirty="0" smtClean="0">
                <a:solidFill>
                  <a:srgbClr val="FFFF00"/>
                </a:solidFill>
                <a:effectLst>
                  <a:outerShdw blurRad="38100" dist="38100" dir="2700000" algn="tl">
                    <a:srgbClr val="000000">
                      <a:alpha val="43137"/>
                    </a:srgbClr>
                  </a:outerShdw>
                </a:effectLst>
              </a:rPr>
              <a:t>1</a:t>
            </a:r>
          </a:p>
          <a:p>
            <a:r>
              <a:rPr lang="en-IN" sz="2800" b="1" dirty="0" smtClean="0">
                <a:solidFill>
                  <a:srgbClr val="FFFF00"/>
                </a:solidFill>
                <a:effectLst>
                  <a:outerShdw blurRad="38100" dist="38100" dir="2700000" algn="tl">
                    <a:srgbClr val="000000">
                      <a:alpha val="43137"/>
                    </a:srgbClr>
                  </a:outerShdw>
                </a:effectLst>
              </a:rPr>
              <a:t>2 2</a:t>
            </a:r>
          </a:p>
          <a:p>
            <a:r>
              <a:rPr lang="en-IN" sz="2800" b="1" dirty="0" smtClean="0">
                <a:solidFill>
                  <a:srgbClr val="FFFF00"/>
                </a:solidFill>
                <a:effectLst>
                  <a:outerShdw blurRad="38100" dist="38100" dir="2700000" algn="tl">
                    <a:srgbClr val="000000">
                      <a:alpha val="43137"/>
                    </a:srgbClr>
                  </a:outerShdw>
                </a:effectLst>
              </a:rPr>
              <a:t>3 3 3</a:t>
            </a:r>
          </a:p>
          <a:p>
            <a:r>
              <a:rPr lang="en-IN" sz="2800" b="1" dirty="0" smtClean="0">
                <a:solidFill>
                  <a:srgbClr val="FFFF00"/>
                </a:solidFill>
                <a:effectLst>
                  <a:outerShdw blurRad="38100" dist="38100" dir="2700000" algn="tl">
                    <a:srgbClr val="000000">
                      <a:alpha val="43137"/>
                    </a:srgbClr>
                  </a:outerShdw>
                </a:effectLst>
              </a:rPr>
              <a:t>4 4 4 4 </a:t>
            </a:r>
          </a:p>
          <a:p>
            <a:r>
              <a:rPr lang="en-IN" sz="2800" b="1" dirty="0" smtClean="0">
                <a:solidFill>
                  <a:srgbClr val="FFFF00"/>
                </a:solidFill>
                <a:effectLst>
                  <a:outerShdw blurRad="38100" dist="38100" dir="2700000" algn="tl">
                    <a:srgbClr val="000000">
                      <a:alpha val="43137"/>
                    </a:srgbClr>
                  </a:outerShdw>
                </a:effectLst>
              </a:rPr>
              <a:t>5 5 5 5 5</a:t>
            </a:r>
          </a:p>
          <a:p>
            <a:r>
              <a:rPr lang="en-IN" sz="2800" b="1" dirty="0" smtClean="0">
                <a:solidFill>
                  <a:srgbClr val="FFFF00"/>
                </a:solidFill>
                <a:effectLst>
                  <a:outerShdw blurRad="38100" dist="38100" dir="2700000" algn="tl">
                    <a:srgbClr val="000000">
                      <a:alpha val="43137"/>
                    </a:srgbClr>
                  </a:outerShdw>
                </a:effectLst>
              </a:rPr>
              <a:t>If user enters n value as 5</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714480" y="335756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571604" y="285728"/>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3" name="Rectangle 2"/>
          <p:cNvSpPr/>
          <p:nvPr/>
        </p:nvSpPr>
        <p:spPr>
          <a:xfrm>
            <a:off x="1714480" y="2011689"/>
            <a:ext cx="7000924" cy="867930"/>
          </a:xfrm>
          <a:prstGeom prst="rect">
            <a:avLst/>
          </a:prstGeom>
        </p:spPr>
        <p:txBody>
          <a:bodyPr wrap="square">
            <a:spAutoFit/>
          </a:bodyPr>
          <a:lstStyle/>
          <a:p>
            <a:pPr algn="just">
              <a:lnSpc>
                <a:spcPct val="90000"/>
              </a:lnSpc>
            </a:pPr>
            <a:r>
              <a:rPr lang="en-US" sz="2800" b="1" dirty="0" smtClean="0">
                <a:solidFill>
                  <a:schemeClr val="bg1"/>
                </a:solidFill>
                <a:effectLst>
                  <a:outerShdw blurRad="38100" dist="38100" dir="2700000" algn="tl">
                    <a:srgbClr val="000000">
                      <a:alpha val="43137"/>
                    </a:srgbClr>
                  </a:outerShdw>
                </a:effectLst>
              </a:rPr>
              <a:t>Python has an unconditional branching statements  and they are,		</a:t>
            </a:r>
          </a:p>
        </p:txBody>
      </p:sp>
      <p:sp>
        <p:nvSpPr>
          <p:cNvPr id="4" name="Title 1"/>
          <p:cNvSpPr txBox="1">
            <a:spLocks/>
          </p:cNvSpPr>
          <p:nvPr/>
        </p:nvSpPr>
        <p:spPr>
          <a:xfrm>
            <a:off x="1714480" y="350043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714480" y="4714884"/>
            <a:ext cx="6858048"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p:nvSpPr>
        <p:spPr>
          <a:xfrm>
            <a:off x="1571604" y="285728"/>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4" name="Title 1"/>
          <p:cNvSpPr txBox="1">
            <a:spLocks/>
          </p:cNvSpPr>
          <p:nvPr/>
        </p:nvSpPr>
        <p:spPr>
          <a:xfrm>
            <a:off x="1643042" y="1500174"/>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1428728" y="3000372"/>
            <a:ext cx="7000924" cy="267765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Break can be used to unconditionally jump out of the loop. It terminates the execution of the loop. Break can be used in while loop and for loop. Break is mostly required, when because of some external condition, we need to exit from a loop.</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6929454" y="1785926"/>
            <a:ext cx="1857388" cy="1285884"/>
          </a:xfrm>
          <a:prstGeom prst="wedgeEllipseCallout">
            <a:avLst>
              <a:gd name="adj1" fmla="val -145530"/>
              <a:gd name="adj2" fmla="val 14980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break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1</a:t>
            </a:r>
          </a:p>
        </p:txBody>
      </p:sp>
      <p:sp>
        <p:nvSpPr>
          <p:cNvPr id="11" name="AutoShape 10"/>
          <p:cNvSpPr>
            <a:spLocks noChangeArrowheads="1"/>
          </p:cNvSpPr>
          <p:nvPr/>
        </p:nvSpPr>
        <p:spPr bwMode="auto">
          <a:xfrm>
            <a:off x="3981463"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break</a:t>
            </a:r>
            <a:endParaRPr lang="en-US" sz="1800" b="1" dirty="0">
              <a:solidFill>
                <a:srgbClr val="FFFF00"/>
              </a:solidFill>
              <a:latin typeface="Arial" charset="0"/>
            </a:endParaRPr>
          </a:p>
        </p:txBody>
      </p:sp>
      <p:sp>
        <p:nvSpPr>
          <p:cNvPr id="19" name="TextBox 14"/>
          <p:cNvSpPr txBox="1">
            <a:spLocks noChangeArrowheads="1"/>
          </p:cNvSpPr>
          <p:nvPr/>
        </p:nvSpPr>
        <p:spPr bwMode="auto">
          <a:xfrm>
            <a:off x="2428860" y="1580466"/>
            <a:ext cx="652743" cy="369332"/>
          </a:xfrm>
          <a:prstGeom prst="rect">
            <a:avLst/>
          </a:prstGeom>
          <a:noFill/>
          <a:ln w="9525">
            <a:noFill/>
            <a:miter lim="800000"/>
            <a:headEnd/>
            <a:tailEnd/>
          </a:ln>
        </p:spPr>
        <p:txBody>
          <a:bodyPr wrap="none">
            <a:spAutoFit/>
          </a:bodyPr>
          <a:lstStyle/>
          <a:p>
            <a:r>
              <a:rPr lang="en-IN" sz="1800" b="1" dirty="0" smtClean="0">
                <a:solidFill>
                  <a:srgbClr val="FFFF00"/>
                </a:solidFill>
              </a:rPr>
              <a:t>Loop</a:t>
            </a:r>
            <a:endParaRPr lang="en-IN" sz="1800" b="1" dirty="0">
              <a:solidFill>
                <a:srgbClr val="FFFF00"/>
              </a:solidFill>
            </a:endParaRPr>
          </a:p>
        </p:txBody>
      </p:sp>
      <p:sp>
        <p:nvSpPr>
          <p:cNvPr id="20" name="TextBox 15"/>
          <p:cNvSpPr txBox="1">
            <a:spLocks noChangeArrowheads="1"/>
          </p:cNvSpPr>
          <p:nvPr/>
        </p:nvSpPr>
        <p:spPr bwMode="auto">
          <a:xfrm>
            <a:off x="3784613" y="2945718"/>
            <a:ext cx="658812" cy="369888"/>
          </a:xfrm>
          <a:prstGeom prst="rect">
            <a:avLst/>
          </a:prstGeom>
          <a:noFill/>
          <a:ln w="9525">
            <a:noFill/>
            <a:miter lim="800000"/>
            <a:headEnd/>
            <a:tailEnd/>
          </a:ln>
        </p:spPr>
        <p:txBody>
          <a:bodyPr wrap="none">
            <a:spAutoFit/>
          </a:bodyPr>
          <a:lstStyle/>
          <a:p>
            <a:r>
              <a:rPr lang="en-IN" sz="1800" b="1" dirty="0">
                <a:solidFill>
                  <a:srgbClr val="FFFF00"/>
                </a:solidFill>
              </a:rPr>
              <a:t>True</a:t>
            </a:r>
          </a:p>
        </p:txBody>
      </p:sp>
      <p:sp>
        <p:nvSpPr>
          <p:cNvPr id="26" name="Down Arrow 25"/>
          <p:cNvSpPr/>
          <p:nvPr/>
        </p:nvSpPr>
        <p:spPr>
          <a:xfrm>
            <a:off x="4470402" y="5009490"/>
            <a:ext cx="357190" cy="1500174"/>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701230" y="1395180"/>
            <a:ext cx="370572" cy="157163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000232" y="2151970"/>
            <a:ext cx="357190" cy="342902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a:off x="5943270" y="4052334"/>
            <a:ext cx="357190" cy="1329426"/>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500562" y="4009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193473" y="4270510"/>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8" name="Down Arrow 17"/>
          <p:cNvSpPr/>
          <p:nvPr/>
        </p:nvSpPr>
        <p:spPr>
          <a:xfrm rot="10800000" flipV="1">
            <a:off x="6643702" y="4580862"/>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flipV="1">
            <a:off x="5622365" y="4873305"/>
            <a:ext cx="357190" cy="231504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1. break STATEMENT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3" cstate="print"/>
          <a:srcRect l="41179" t="23437" r="23682" b="27734"/>
          <a:stretch>
            <a:fillRect/>
          </a:stretch>
        </p:blipFill>
        <p:spPr bwMode="auto">
          <a:xfrm>
            <a:off x="428596" y="1571612"/>
            <a:ext cx="5572164" cy="4353253"/>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cstate="print"/>
          <a:srcRect l="42277" t="16601" r="42899" b="34570"/>
          <a:stretch>
            <a:fillRect/>
          </a:stretch>
        </p:blipFill>
        <p:spPr bwMode="auto">
          <a:xfrm>
            <a:off x="6500826" y="2428868"/>
            <a:ext cx="2286016" cy="4233363"/>
          </a:xfrm>
          <a:prstGeom prst="rect">
            <a:avLst/>
          </a:prstGeom>
          <a:noFill/>
          <a:ln w="9525">
            <a:noFill/>
            <a:miter lim="800000"/>
            <a:headEnd/>
            <a:tailEnd/>
          </a:ln>
          <a:effectLst/>
        </p:spPr>
      </p:pic>
      <p:sp>
        <p:nvSpPr>
          <p:cNvPr id="10" name="Pentagon 9"/>
          <p:cNvSpPr/>
          <p:nvPr/>
        </p:nvSpPr>
        <p:spPr>
          <a:xfrm>
            <a:off x="6786578" y="1571612"/>
            <a:ext cx="2000264" cy="642942"/>
          </a:xfrm>
          <a:prstGeom prst="homePlat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u="sng" dirty="0" smtClean="0">
                <a:effectLst>
                  <a:outerShdw blurRad="38100" dist="38100" dir="2700000" algn="tl">
                    <a:srgbClr val="000000">
                      <a:alpha val="43137"/>
                    </a:srgbClr>
                  </a:outerShdw>
                </a:effectLst>
              </a:rPr>
              <a:t>OUT PUT</a:t>
            </a:r>
            <a:endParaRPr lang="en-IN" sz="28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00166" y="357166"/>
            <a:ext cx="6858048"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a:t>
            </a: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357290" y="1785926"/>
            <a:ext cx="7358114" cy="4524315"/>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The continue statement in Python returns the control to the beginning of the while loop. The continue statement rejects all the remaining statements in the current iteration of the loop and moves the control back to the top of the loop. The continue statement can be used in both while and for loops.</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Down Arrow 17"/>
          <p:cNvSpPr/>
          <p:nvPr/>
        </p:nvSpPr>
        <p:spPr>
          <a:xfrm rot="10800000" flipV="1">
            <a:off x="6715140" y="2000240"/>
            <a:ext cx="357190" cy="400052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22" name="Oval Callout 21"/>
          <p:cNvSpPr/>
          <p:nvPr/>
        </p:nvSpPr>
        <p:spPr>
          <a:xfrm>
            <a:off x="7143768" y="5000636"/>
            <a:ext cx="1857388" cy="1285884"/>
          </a:xfrm>
          <a:prstGeom prst="wedgeEllipseCallout">
            <a:avLst>
              <a:gd name="adj1" fmla="val -153345"/>
              <a:gd name="adj2" fmla="val -8610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continue causes jump</a:t>
            </a:r>
          </a:p>
        </p:txBody>
      </p:sp>
      <p:sp>
        <p:nvSpPr>
          <p:cNvPr id="6" name="AutoShape 6"/>
          <p:cNvSpPr>
            <a:spLocks noChangeArrowheads="1"/>
          </p:cNvSpPr>
          <p:nvPr/>
        </p:nvSpPr>
        <p:spPr bwMode="auto">
          <a:xfrm>
            <a:off x="3660754" y="1151838"/>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9"/>
          <p:cNvSpPr>
            <a:spLocks noChangeArrowheads="1"/>
          </p:cNvSpPr>
          <p:nvPr/>
        </p:nvSpPr>
        <p:spPr bwMode="auto">
          <a:xfrm>
            <a:off x="3910025" y="337910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a:solidFill>
                  <a:srgbClr val="FFFF00"/>
                </a:solidFill>
                <a:latin typeface="Arial" charset="0"/>
              </a:rPr>
              <a:t>Statement 1</a:t>
            </a:r>
          </a:p>
        </p:txBody>
      </p:sp>
      <p:sp>
        <p:nvSpPr>
          <p:cNvPr id="11" name="AutoShape 10"/>
          <p:cNvSpPr>
            <a:spLocks noChangeArrowheads="1"/>
          </p:cNvSpPr>
          <p:nvPr/>
        </p:nvSpPr>
        <p:spPr bwMode="auto">
          <a:xfrm>
            <a:off x="3857620" y="4387168"/>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continue</a:t>
            </a:r>
            <a:endParaRPr lang="en-US" sz="1800" b="1" dirty="0">
              <a:solidFill>
                <a:srgbClr val="FFFF00"/>
              </a:solidFill>
              <a:latin typeface="Arial" charset="0"/>
            </a:endParaRPr>
          </a:p>
        </p:txBody>
      </p:sp>
      <p:sp>
        <p:nvSpPr>
          <p:cNvPr id="19" name="TextBox 14"/>
          <p:cNvSpPr txBox="1">
            <a:spLocks noChangeArrowheads="1"/>
          </p:cNvSpPr>
          <p:nvPr/>
        </p:nvSpPr>
        <p:spPr bwMode="auto">
          <a:xfrm>
            <a:off x="2428860" y="1428736"/>
            <a:ext cx="1019831" cy="584775"/>
          </a:xfrm>
          <a:prstGeom prst="rect">
            <a:avLst/>
          </a:prstGeom>
          <a:noFill/>
          <a:ln w="9525">
            <a:noFill/>
            <a:miter lim="800000"/>
            <a:headEnd/>
            <a:tailEnd/>
          </a:ln>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Loop</a:t>
            </a:r>
            <a:endParaRPr lang="en-IN" sz="3200" b="1" dirty="0">
              <a:solidFill>
                <a:srgbClr val="FFFF00"/>
              </a:solidFill>
              <a:effectLst>
                <a:outerShdw blurRad="38100" dist="38100" dir="2700000" algn="tl">
                  <a:srgbClr val="000000">
                    <a:alpha val="43137"/>
                  </a:srgbClr>
                </a:outerShdw>
              </a:effectLst>
            </a:endParaRPr>
          </a:p>
        </p:txBody>
      </p:sp>
      <p:sp>
        <p:nvSpPr>
          <p:cNvPr id="20" name="TextBox 15"/>
          <p:cNvSpPr txBox="1">
            <a:spLocks noChangeArrowheads="1"/>
          </p:cNvSpPr>
          <p:nvPr/>
        </p:nvSpPr>
        <p:spPr bwMode="auto">
          <a:xfrm>
            <a:off x="3500430" y="2844225"/>
            <a:ext cx="939488" cy="584775"/>
          </a:xfrm>
          <a:prstGeom prst="rect">
            <a:avLst/>
          </a:prstGeom>
          <a:noFill/>
          <a:ln w="9525">
            <a:noFill/>
            <a:miter lim="800000"/>
            <a:headEnd/>
            <a:tailEnd/>
          </a:ln>
        </p:spPr>
        <p:txBody>
          <a:bodyPr wrap="none">
            <a:spAutoFit/>
          </a:bodyPr>
          <a:lstStyle/>
          <a:p>
            <a:r>
              <a:rPr lang="en-IN" sz="3200" b="1" dirty="0">
                <a:solidFill>
                  <a:srgbClr val="FFFF00"/>
                </a:solidFill>
                <a:effectLst>
                  <a:outerShdw blurRad="38100" dist="38100" dir="2700000" algn="tl">
                    <a:srgbClr val="000000">
                      <a:alpha val="43137"/>
                    </a:srgbClr>
                  </a:outerShdw>
                </a:effectLst>
              </a:rPr>
              <a:t>True</a:t>
            </a:r>
          </a:p>
        </p:txBody>
      </p:sp>
      <p:sp>
        <p:nvSpPr>
          <p:cNvPr id="26" name="Down Arrow 25"/>
          <p:cNvSpPr/>
          <p:nvPr/>
        </p:nvSpPr>
        <p:spPr>
          <a:xfrm>
            <a:off x="4429124" y="5715016"/>
            <a:ext cx="357190" cy="78581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7" name="Down Arrow 26"/>
          <p:cNvSpPr/>
          <p:nvPr/>
        </p:nvSpPr>
        <p:spPr>
          <a:xfrm rot="16200000">
            <a:off x="2865311" y="1559261"/>
            <a:ext cx="370572" cy="124347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8" name="Down Arrow 27"/>
          <p:cNvSpPr/>
          <p:nvPr/>
        </p:nvSpPr>
        <p:spPr>
          <a:xfrm rot="10800000">
            <a:off x="2428860" y="2151970"/>
            <a:ext cx="357190" cy="363448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9" name="Down Arrow 28"/>
          <p:cNvSpPr/>
          <p:nvPr/>
        </p:nvSpPr>
        <p:spPr>
          <a:xfrm rot="16200000" flipH="1" flipV="1">
            <a:off x="3036083" y="4107661"/>
            <a:ext cx="357190" cy="1143008"/>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0" name="Down Arrow 29"/>
          <p:cNvSpPr/>
          <p:nvPr/>
        </p:nvSpPr>
        <p:spPr>
          <a:xfrm>
            <a:off x="4429124" y="3929066"/>
            <a:ext cx="285752" cy="50892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1" name="Down Arrow 30"/>
          <p:cNvSpPr/>
          <p:nvPr/>
        </p:nvSpPr>
        <p:spPr>
          <a:xfrm>
            <a:off x="4414610" y="301035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7" name="Down Arrow 16"/>
          <p:cNvSpPr/>
          <p:nvPr/>
        </p:nvSpPr>
        <p:spPr>
          <a:xfrm rot="16200000" flipH="1" flipV="1">
            <a:off x="3093007" y="4950404"/>
            <a:ext cx="357190" cy="131491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1" name="Down Arrow 20"/>
          <p:cNvSpPr/>
          <p:nvPr/>
        </p:nvSpPr>
        <p:spPr>
          <a:xfrm rot="16200000" flipH="1">
            <a:off x="5929322" y="1428736"/>
            <a:ext cx="357190" cy="1357322"/>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3" name="AutoShape 9"/>
          <p:cNvSpPr>
            <a:spLocks noChangeArrowheads="1"/>
          </p:cNvSpPr>
          <p:nvPr/>
        </p:nvSpPr>
        <p:spPr bwMode="auto">
          <a:xfrm>
            <a:off x="3929058" y="5214950"/>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dirty="0" smtClean="0">
                <a:solidFill>
                  <a:srgbClr val="FFFF00"/>
                </a:solidFill>
                <a:latin typeface="Arial" charset="0"/>
              </a:rPr>
              <a:t>Statement  n</a:t>
            </a:r>
            <a:endParaRPr lang="en-US" sz="1800" b="1" dirty="0">
              <a:solidFill>
                <a:srgbClr val="FFFF00"/>
              </a:solidFill>
              <a:latin typeface="Arial" charset="0"/>
            </a:endParaRPr>
          </a:p>
        </p:txBody>
      </p:sp>
      <p:sp>
        <p:nvSpPr>
          <p:cNvPr id="24" name="Down Arrow 23"/>
          <p:cNvSpPr/>
          <p:nvPr/>
        </p:nvSpPr>
        <p:spPr>
          <a:xfrm>
            <a:off x="4429124" y="4929198"/>
            <a:ext cx="285752" cy="42862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25" name="Oval Callout 24"/>
          <p:cNvSpPr/>
          <p:nvPr/>
        </p:nvSpPr>
        <p:spPr>
          <a:xfrm>
            <a:off x="71406" y="3714752"/>
            <a:ext cx="2214578" cy="1785950"/>
          </a:xfrm>
          <a:prstGeom prst="wedgeEllipseCallout">
            <a:avLst>
              <a:gd name="adj1" fmla="val 157666"/>
              <a:gd name="adj2" fmla="val 5611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Statements ignored or skipped</a:t>
            </a:r>
          </a:p>
        </p:txBody>
      </p:sp>
      <p:sp>
        <p:nvSpPr>
          <p:cNvPr id="32" name="Down Arrow 31"/>
          <p:cNvSpPr/>
          <p:nvPr/>
        </p:nvSpPr>
        <p:spPr>
          <a:xfrm rot="16200000" flipH="1" flipV="1">
            <a:off x="5643570" y="4929199"/>
            <a:ext cx="357190" cy="2357454"/>
          </a:xfrm>
          <a:prstGeom prst="downArrow">
            <a:avLst>
              <a:gd name="adj1" fmla="val 50000"/>
              <a:gd name="adj2" fmla="val 4743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33" name="TextBox 15"/>
          <p:cNvSpPr txBox="1">
            <a:spLocks noChangeArrowheads="1"/>
          </p:cNvSpPr>
          <p:nvPr/>
        </p:nvSpPr>
        <p:spPr bwMode="auto">
          <a:xfrm>
            <a:off x="5275586" y="1500174"/>
            <a:ext cx="1035861" cy="584775"/>
          </a:xfrm>
          <a:prstGeom prst="rect">
            <a:avLst/>
          </a:prstGeom>
          <a:noFill/>
          <a:ln w="9525">
            <a:noFill/>
            <a:miter lim="800000"/>
            <a:headEnd/>
            <a:tailEnd/>
          </a:ln>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False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28"/>
            <a:ext cx="6858048" cy="785818"/>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2. continue STATEMENT</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1026" name="Picture 2"/>
          <p:cNvPicPr>
            <a:picLocks noChangeAspect="1" noChangeArrowheads="1"/>
          </p:cNvPicPr>
          <p:nvPr/>
        </p:nvPicPr>
        <p:blipFill>
          <a:blip r:embed="rId4" cstate="print"/>
          <a:srcRect l="46120" t="17578" r="24780" b="45312"/>
          <a:stretch>
            <a:fillRect/>
          </a:stretch>
        </p:blipFill>
        <p:spPr bwMode="auto">
          <a:xfrm>
            <a:off x="285720" y="1357298"/>
            <a:ext cx="5181135" cy="37147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l="69766" t="3125" r="18704" b="57813"/>
          <a:stretch>
            <a:fillRect/>
          </a:stretch>
        </p:blipFill>
        <p:spPr bwMode="auto">
          <a:xfrm>
            <a:off x="6215074" y="1357298"/>
            <a:ext cx="1928826" cy="3673924"/>
          </a:xfrm>
          <a:prstGeom prst="rect">
            <a:avLst/>
          </a:prstGeom>
          <a:noFill/>
          <a:ln w="9525">
            <a:noFill/>
            <a:miter lim="800000"/>
            <a:headEnd/>
            <a:tailEnd/>
          </a:ln>
          <a:effectLst/>
        </p:spPr>
      </p:pic>
      <p:sp>
        <p:nvSpPr>
          <p:cNvPr id="32" name="Rectangle 31"/>
          <p:cNvSpPr/>
          <p:nvPr/>
        </p:nvSpPr>
        <p:spPr>
          <a:xfrm>
            <a:off x="285720" y="5286388"/>
            <a:ext cx="864399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when </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 value becomes 2 the print statement gets skipped, continue statement goes for next iteration, hence in the out put 2 is not printed</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14480" y="3000372"/>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1520" y="980728"/>
            <a:ext cx="8280920" cy="5472608"/>
          </a:xfrm>
          <a:prstGeom prst="rect">
            <a:avLst/>
          </a:prstGeom>
        </p:spPr>
      </p:pic>
    </p:spTree>
    <p:extLst>
      <p:ext uri="{BB962C8B-B14F-4D97-AF65-F5344CB8AC3E}">
        <p14:creationId xmlns:p14="http://schemas.microsoft.com/office/powerpoint/2010/main" val="400455991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428604"/>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214414" y="2274838"/>
            <a:ext cx="7572428"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The pass statement in Python is used when a statement is required syntactically but you do not want any command or code to execute.</a:t>
            </a:r>
          </a:p>
          <a:p>
            <a:pPr algn="just"/>
            <a:r>
              <a:rPr lang="en-IN" sz="2800" b="1" dirty="0" smtClean="0">
                <a:solidFill>
                  <a:schemeClr val="bg1"/>
                </a:solidFill>
                <a:effectLst>
                  <a:outerShdw blurRad="38100" dist="38100" dir="2700000" algn="tl">
                    <a:srgbClr val="000000">
                      <a:alpha val="43137"/>
                    </a:srgbClr>
                  </a:outerShdw>
                </a:effectLst>
              </a:rPr>
              <a:t>The pass statement is a </a:t>
            </a:r>
            <a:r>
              <a:rPr lang="en-IN" sz="2800" b="1" i="1" dirty="0" smtClean="0">
                <a:solidFill>
                  <a:srgbClr val="FFFF00"/>
                </a:solidFill>
                <a:effectLst>
                  <a:outerShdw blurRad="38100" dist="38100" dir="2700000" algn="tl">
                    <a:srgbClr val="000000">
                      <a:alpha val="43137"/>
                    </a:srgbClr>
                  </a:outerShdw>
                </a:effectLst>
              </a:rPr>
              <a:t>null</a:t>
            </a:r>
            <a:r>
              <a:rPr lang="en-IN" sz="2800" b="1" dirty="0" smtClean="0">
                <a:solidFill>
                  <a:srgbClr val="FFFF00"/>
                </a:solidFill>
                <a:effectLst>
                  <a:outerShdw blurRad="38100" dist="38100" dir="2700000" algn="tl">
                    <a:srgbClr val="000000">
                      <a:alpha val="43137"/>
                    </a:srgbClr>
                  </a:outerShdw>
                </a:effectLst>
              </a:rPr>
              <a:t> operation</a:t>
            </a:r>
            <a:r>
              <a:rPr lang="en-IN" sz="2800" b="1" dirty="0" smtClean="0">
                <a:solidFill>
                  <a:schemeClr val="bg1"/>
                </a:solidFill>
                <a:effectLst>
                  <a:outerShdw blurRad="38100" dist="38100" dir="2700000" algn="tl">
                    <a:srgbClr val="000000">
                      <a:alpha val="43137"/>
                    </a:srgbClr>
                  </a:outerShdw>
                </a:effectLst>
              </a:rPr>
              <a:t>; nothing happens when it executes. </a:t>
            </a:r>
          </a:p>
          <a:p>
            <a:pPr algn="just"/>
            <a:r>
              <a:rPr lang="en-IN" sz="2800" b="1" dirty="0" smtClean="0">
                <a:solidFill>
                  <a:schemeClr val="bg1"/>
                </a:solidFill>
                <a:effectLst>
                  <a:outerShdw blurRad="38100" dist="38100" dir="2700000" algn="tl">
                    <a:srgbClr val="000000">
                      <a:alpha val="43137"/>
                    </a:srgbClr>
                  </a:outerShdw>
                </a:effectLst>
              </a:rPr>
              <a:t>	The pass is also useful in places where your code will eventually go, but has not been written yet (e.g., in stubs for example):</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428604"/>
            <a:ext cx="6858048"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marL="0" lvl="1"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pass STATEMENT</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pic>
        <p:nvPicPr>
          <p:cNvPr id="2050" name="Picture 2"/>
          <p:cNvPicPr>
            <a:picLocks noChangeAspect="1" noChangeArrowheads="1"/>
          </p:cNvPicPr>
          <p:nvPr/>
        </p:nvPicPr>
        <p:blipFill>
          <a:blip r:embed="rId4" cstate="print"/>
          <a:srcRect l="62043" t="26367" r="14348" b="41406"/>
          <a:stretch>
            <a:fillRect/>
          </a:stretch>
        </p:blipFill>
        <p:spPr bwMode="auto">
          <a:xfrm>
            <a:off x="428596" y="1643050"/>
            <a:ext cx="4561208" cy="3500462"/>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cstate="print"/>
          <a:srcRect l="41215" t="24609" r="41215" b="46094"/>
          <a:stretch>
            <a:fillRect/>
          </a:stretch>
        </p:blipFill>
        <p:spPr bwMode="auto">
          <a:xfrm>
            <a:off x="5500694" y="2000240"/>
            <a:ext cx="3071834" cy="2879844"/>
          </a:xfrm>
          <a:prstGeom prst="rect">
            <a:avLst/>
          </a:prstGeom>
          <a:noFill/>
          <a:ln w="9525">
            <a:noFill/>
            <a:miter lim="800000"/>
            <a:headEnd/>
            <a:tailEnd/>
          </a:ln>
          <a:effectLst/>
        </p:spPr>
      </p:pic>
      <p:sp>
        <p:nvSpPr>
          <p:cNvPr id="6" name="Rounded Rectangular Callout 5"/>
          <p:cNvSpPr/>
          <p:nvPr/>
        </p:nvSpPr>
        <p:spPr>
          <a:xfrm>
            <a:off x="357158" y="5786454"/>
            <a:ext cx="2428892" cy="857232"/>
          </a:xfrm>
          <a:prstGeom prst="wedgeRoundRectCallout">
            <a:avLst>
              <a:gd name="adj1" fmla="val 3070"/>
              <a:gd name="adj2" fmla="val -27782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pass in loop</a:t>
            </a:r>
            <a:endParaRPr lang="en-IN" sz="2800" b="1" dirty="0">
              <a:effectLst>
                <a:outerShdw blurRad="38100" dist="38100" dir="2700000" algn="tl">
                  <a:srgbClr val="000000">
                    <a:alpha val="43137"/>
                  </a:srgbClr>
                </a:outerShdw>
              </a:effectLst>
            </a:endParaRPr>
          </a:p>
        </p:txBody>
      </p:sp>
      <p:sp>
        <p:nvSpPr>
          <p:cNvPr id="7" name="Rounded Rectangular Callout 6"/>
          <p:cNvSpPr/>
          <p:nvPr/>
        </p:nvSpPr>
        <p:spPr>
          <a:xfrm>
            <a:off x="5643570" y="5500702"/>
            <a:ext cx="2857520" cy="857256"/>
          </a:xfrm>
          <a:prstGeom prst="wedgeRoundRectCallout">
            <a:avLst>
              <a:gd name="adj1" fmla="val -23850"/>
              <a:gd name="adj2" fmla="val -255815"/>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pass in loop has no output</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714480" y="2285992"/>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3200" b="1" dirty="0" smtClean="0">
                <a:effectLst>
                  <a:outerShdw blurRad="38100" dist="38100" dir="2700000" algn="tl">
                    <a:srgbClr val="000000">
                      <a:alpha val="43137"/>
                    </a:srgbClr>
                  </a:outerShdw>
                </a:effectLst>
              </a:rPr>
              <a:t>Difference Between break and continue</a:t>
            </a:r>
            <a:endParaRPr lang="en-IN" sz="3200" b="1" dirty="0">
              <a:effectLst>
                <a:outerShdw blurRad="38100" dist="38100" dir="2700000" algn="tl">
                  <a:srgbClr val="000000">
                    <a:alpha val="43137"/>
                  </a:srgbClr>
                </a:outerShdw>
              </a:effectLst>
            </a:endParaRPr>
          </a:p>
        </p:txBody>
      </p:sp>
      <p:sp>
        <p:nvSpPr>
          <p:cNvPr id="9" name="Rectangle 8"/>
          <p:cNvSpPr/>
          <p:nvPr/>
        </p:nvSpPr>
        <p:spPr>
          <a:xfrm>
            <a:off x="1500166" y="4357694"/>
            <a:ext cx="1285884" cy="28575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0" name="Right Arrow 9"/>
          <p:cNvSpPr/>
          <p:nvPr/>
        </p:nvSpPr>
        <p:spPr>
          <a:xfrm>
            <a:off x="3000364" y="4214818"/>
            <a:ext cx="164307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ight Arrow 10"/>
          <p:cNvSpPr/>
          <p:nvPr/>
        </p:nvSpPr>
        <p:spPr>
          <a:xfrm>
            <a:off x="6072198" y="4214818"/>
            <a:ext cx="2357454" cy="571504"/>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Lightning Bolt 11"/>
          <p:cNvSpPr/>
          <p:nvPr/>
        </p:nvSpPr>
        <p:spPr>
          <a:xfrm>
            <a:off x="2143108" y="3429000"/>
            <a:ext cx="714380" cy="785818"/>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Rectangle 14"/>
          <p:cNvSpPr/>
          <p:nvPr/>
        </p:nvSpPr>
        <p:spPr>
          <a:xfrm>
            <a:off x="2285984" y="4929198"/>
            <a:ext cx="1151470" cy="584775"/>
          </a:xfrm>
          <a:prstGeom prst="rect">
            <a:avLst/>
          </a:prstGeom>
        </p:spPr>
        <p:txBody>
          <a:bodyPr wrap="none">
            <a:spAutoFit/>
          </a:bodyPr>
          <a:lstStyle/>
          <a:p>
            <a:pPr marL="0"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break</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6" name="Rectangle 15"/>
          <p:cNvSpPr/>
          <p:nvPr/>
        </p:nvSpPr>
        <p:spPr>
          <a:xfrm>
            <a:off x="6357950" y="4929198"/>
            <a:ext cx="1680909" cy="584775"/>
          </a:xfrm>
          <a:prstGeom prst="rect">
            <a:avLst/>
          </a:prstGeom>
        </p:spPr>
        <p:txBody>
          <a:bodyPr wrap="none">
            <a:spAutoFit/>
          </a:bodyPr>
          <a:lstStyle/>
          <a:p>
            <a:pPr marL="0"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continue</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00166" y="357166"/>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IN" sz="3200" b="1" dirty="0" smtClean="0">
                <a:effectLst>
                  <a:outerShdw blurRad="38100" dist="38100" dir="2700000" algn="tl">
                    <a:srgbClr val="000000">
                      <a:alpha val="43137"/>
                    </a:srgbClr>
                  </a:outerShdw>
                </a:effectLst>
              </a:rPr>
              <a:t>Difference Between break and continue</a:t>
            </a:r>
            <a:endParaRPr lang="en-IN" sz="3200" b="1" dirty="0">
              <a:effectLst>
                <a:outerShdw blurRad="38100" dist="38100" dir="2700000" algn="tl">
                  <a:srgbClr val="000000">
                    <a:alpha val="43137"/>
                  </a:srgbClr>
                </a:outerShdw>
              </a:effectLst>
            </a:endParaRPr>
          </a:p>
        </p:txBody>
      </p:sp>
      <p:graphicFrame>
        <p:nvGraphicFramePr>
          <p:cNvPr id="17" name="Table 16"/>
          <p:cNvGraphicFramePr>
            <a:graphicFrameLocks noGrp="1"/>
          </p:cNvGraphicFramePr>
          <p:nvPr/>
        </p:nvGraphicFramePr>
        <p:xfrm>
          <a:off x="357158" y="1263015"/>
          <a:ext cx="8358246" cy="5412105"/>
        </p:xfrm>
        <a:graphic>
          <a:graphicData uri="http://schemas.openxmlformats.org/drawingml/2006/table">
            <a:tbl>
              <a:tblPr>
                <a:tableStyleId>{69C7853C-536D-4A76-A0AE-DD22124D55A5}</a:tableStyleId>
              </a:tblPr>
              <a:tblGrid>
                <a:gridCol w="3933292">
                  <a:extLst>
                    <a:ext uri="{9D8B030D-6E8A-4147-A177-3AD203B41FA5}">
                      <a16:colId xmlns:a16="http://schemas.microsoft.com/office/drawing/2014/main" val="20000"/>
                    </a:ext>
                  </a:extLst>
                </a:gridCol>
                <a:gridCol w="4424954">
                  <a:extLst>
                    <a:ext uri="{9D8B030D-6E8A-4147-A177-3AD203B41FA5}">
                      <a16:colId xmlns:a16="http://schemas.microsoft.com/office/drawing/2014/main" val="20001"/>
                    </a:ext>
                  </a:extLst>
                </a:gridCol>
              </a:tblGrid>
              <a:tr h="308373">
                <a:tc>
                  <a:txBody>
                    <a:bodyPr/>
                    <a:lstStyle/>
                    <a:p>
                      <a:pPr algn="ctr" fontAlgn="ctr"/>
                      <a:r>
                        <a:rPr lang="en-IN" sz="2800" b="1" u="none" strike="noStrike" dirty="0">
                          <a:effectLst>
                            <a:outerShdw blurRad="38100" dist="38100" dir="2700000" algn="tl">
                              <a:srgbClr val="000000">
                                <a:alpha val="43137"/>
                              </a:srgbClr>
                            </a:outerShdw>
                          </a:effectLst>
                        </a:rPr>
                        <a:t>BREAK</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tc>
                  <a:txBody>
                    <a:bodyPr/>
                    <a:lstStyle/>
                    <a:p>
                      <a:pPr algn="ctr" fontAlgn="ctr"/>
                      <a:r>
                        <a:rPr lang="en-IN" sz="2800" b="1" u="none" strike="noStrike" dirty="0">
                          <a:effectLst>
                            <a:outerShdw blurRad="38100" dist="38100" dir="2700000" algn="tl">
                              <a:srgbClr val="000000">
                                <a:alpha val="43137"/>
                              </a:srgbClr>
                            </a:outerShdw>
                          </a:effectLst>
                        </a:rPr>
                        <a:t>CONTINUE</a:t>
                      </a:r>
                      <a:endParaRPr lang="en-IN" sz="28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nchor="ctr"/>
                </a:tc>
                <a:extLst>
                  <a:ext uri="{0D108BD9-81ED-4DB2-BD59-A6C34878D82A}">
                    <a16:rowId xmlns:a16="http://schemas.microsoft.com/office/drawing/2014/main" val="10000"/>
                  </a:ext>
                </a:extLst>
              </a:tr>
              <a:tr h="925120">
                <a:tc>
                  <a:txBody>
                    <a:bodyPr/>
                    <a:lstStyle/>
                    <a:p>
                      <a:pPr algn="l" fontAlgn="t"/>
                      <a:r>
                        <a:rPr lang="en-IN" sz="2700" b="1" u="none" strike="noStrike" dirty="0">
                          <a:effectLst>
                            <a:outerShdw blurRad="38100" dist="38100" dir="2700000" algn="tl">
                              <a:srgbClr val="000000">
                                <a:alpha val="43137"/>
                              </a:srgbClr>
                            </a:outerShdw>
                          </a:effectLst>
                        </a:rPr>
                        <a:t>It terminates the execution of remaining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terminates only the current iteration of the loop.</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1"/>
                  </a:ext>
                </a:extLst>
              </a:tr>
              <a:tr h="925120">
                <a:tc>
                  <a:txBody>
                    <a:bodyPr/>
                    <a:lstStyle/>
                    <a:p>
                      <a:pPr algn="l" fontAlgn="t"/>
                      <a:r>
                        <a:rPr lang="en-IN" sz="2700" b="1" u="none" strike="noStrike">
                          <a:effectLst>
                            <a:outerShdw blurRad="38100" dist="38100" dir="2700000" algn="tl">
                              <a:srgbClr val="000000">
                                <a:alpha val="43137"/>
                              </a:srgbClr>
                            </a:outerShdw>
                          </a:effectLst>
                        </a:rPr>
                        <a:t>'break' resumes the control of the program to the end of loop enclosing that 'break'.</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resumes the control of the program to the next iteration of that loop enclosing 'continue'.</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2"/>
                  </a:ext>
                </a:extLst>
              </a:tr>
              <a:tr h="616747">
                <a:tc>
                  <a:txBody>
                    <a:bodyPr/>
                    <a:lstStyle/>
                    <a:p>
                      <a:pPr algn="l" fontAlgn="t"/>
                      <a:r>
                        <a:rPr lang="en-IN" sz="2700" b="1" u="none" strike="noStrike">
                          <a:effectLst>
                            <a:outerShdw blurRad="38100" dist="38100" dir="2700000" algn="tl">
                              <a:srgbClr val="000000">
                                <a:alpha val="43137"/>
                              </a:srgbClr>
                            </a:outerShdw>
                          </a:effectLst>
                        </a:rPr>
                        <a:t>It causes early termination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It causes early execution of the next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3"/>
                  </a:ext>
                </a:extLst>
              </a:tr>
              <a:tr h="925120">
                <a:tc>
                  <a:txBody>
                    <a:bodyPr/>
                    <a:lstStyle/>
                    <a:p>
                      <a:pPr algn="l" fontAlgn="t"/>
                      <a:r>
                        <a:rPr lang="en-IN" sz="2700" b="1" u="none" strike="noStrike">
                          <a:effectLst>
                            <a:outerShdw blurRad="38100" dist="38100" dir="2700000" algn="tl">
                              <a:srgbClr val="000000">
                                <a:alpha val="43137"/>
                              </a:srgbClr>
                            </a:outerShdw>
                          </a:effectLst>
                        </a:rPr>
                        <a:t>'break' stops the continuation of loop.</a:t>
                      </a:r>
                      <a:endParaRPr lang="en-IN" sz="2700" b="1" i="0" u="none" strike="noStrike">
                        <a:solidFill>
                          <a:srgbClr val="222222"/>
                        </a:solidFill>
                        <a:effectLst>
                          <a:outerShdw blurRad="38100" dist="38100" dir="2700000" algn="tl">
                            <a:srgbClr val="000000">
                              <a:alpha val="43137"/>
                            </a:srgbClr>
                          </a:outerShdw>
                        </a:effectLst>
                        <a:latin typeface="Calibri"/>
                      </a:endParaRPr>
                    </a:p>
                  </a:txBody>
                  <a:tcPr marL="9525" marR="9525" marT="9525" marB="0"/>
                </a:tc>
                <a:tc>
                  <a:txBody>
                    <a:bodyPr/>
                    <a:lstStyle/>
                    <a:p>
                      <a:pPr algn="l" fontAlgn="t"/>
                      <a:r>
                        <a:rPr lang="en-IN" sz="2700" b="1" u="none" strike="noStrike" dirty="0">
                          <a:effectLst>
                            <a:outerShdw blurRad="38100" dist="38100" dir="2700000" algn="tl">
                              <a:srgbClr val="000000">
                                <a:alpha val="43137"/>
                              </a:srgbClr>
                            </a:outerShdw>
                          </a:effectLst>
                        </a:rPr>
                        <a:t>'continue' do not stops the continuation of loop, it only stops the current iteration.</a:t>
                      </a:r>
                      <a:endParaRPr lang="en-IN" sz="2700" b="1" i="0" u="none" strike="noStrike" dirty="0">
                        <a:solidFill>
                          <a:srgbClr val="222222"/>
                        </a:solidFill>
                        <a:effectLst>
                          <a:outerShdw blurRad="38100" dist="38100" dir="2700000" algn="tl">
                            <a:srgbClr val="000000">
                              <a:alpha val="43137"/>
                            </a:srgbClr>
                          </a:outerShdw>
                        </a:effectLst>
                        <a:latin typeface="Calibri"/>
                      </a:endParaRPr>
                    </a:p>
                  </a:txBody>
                  <a:tcPr marL="9525" marR="9525" marT="9525"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71604" y="3286124"/>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3200" b="1" dirty="0" smtClean="0">
                <a:effectLst>
                  <a:outerShdw blurRad="38100" dist="38100" dir="2700000" algn="tl">
                    <a:srgbClr val="000000">
                      <a:alpha val="43137"/>
                    </a:srgbClr>
                  </a:outerShdw>
                </a:effectLst>
              </a:rPr>
              <a:t>CLASS TEST</a:t>
            </a:r>
            <a:endParaRPr lang="en-IN"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1571604" y="357166"/>
            <a:ext cx="7072362" cy="58477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N" sz="3200" b="1" dirty="0" smtClean="0">
                <a:effectLst>
                  <a:outerShdw blurRad="38100" dist="38100" dir="2700000" algn="tl">
                    <a:srgbClr val="000000">
                      <a:alpha val="43137"/>
                    </a:srgbClr>
                  </a:outerShdw>
                </a:effectLst>
              </a:rPr>
              <a:t>CLASS TEST</a:t>
            </a:r>
            <a:endParaRPr lang="en-IN" sz="3200" b="1" dirty="0">
              <a:effectLst>
                <a:outerShdw blurRad="38100" dist="38100" dir="2700000" algn="tl">
                  <a:srgbClr val="000000">
                    <a:alpha val="43137"/>
                  </a:srgbClr>
                </a:outerShdw>
              </a:effectLst>
            </a:endParaRPr>
          </a:p>
        </p:txBody>
      </p:sp>
      <p:sp>
        <p:nvSpPr>
          <p:cNvPr id="3" name="Rectangle 2"/>
          <p:cNvSpPr/>
          <p:nvPr/>
        </p:nvSpPr>
        <p:spPr>
          <a:xfrm>
            <a:off x="1357290" y="1428736"/>
            <a:ext cx="7572428" cy="5047536"/>
          </a:xfrm>
          <a:prstGeom prst="rect">
            <a:avLst/>
          </a:prstGeom>
        </p:spPr>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Time: 40 Min			      Max Marks: 20</a:t>
            </a:r>
          </a:p>
          <a:p>
            <a:endParaRPr lang="en-IN" sz="2800" b="1" dirty="0" smtClean="0">
              <a:solidFill>
                <a:schemeClr val="bg1"/>
              </a:solidFill>
              <a:effectLst>
                <a:outerShdw blurRad="38100" dist="38100" dir="2700000" algn="tl">
                  <a:srgbClr val="000000">
                    <a:alpha val="43137"/>
                  </a:srgbClr>
                </a:outerShdw>
              </a:effectLst>
            </a:endParaRPr>
          </a:p>
          <a:p>
            <a:pPr marL="514350" indent="-514350">
              <a:buAutoNum type="arabicPeriod"/>
            </a:pPr>
            <a:r>
              <a:rPr lang="en-IN" sz="2800" b="1" dirty="0" smtClean="0">
                <a:solidFill>
                  <a:schemeClr val="bg1"/>
                </a:solidFill>
                <a:effectLst>
                  <a:outerShdw blurRad="38100" dist="38100" dir="2700000" algn="tl">
                    <a:srgbClr val="000000">
                      <a:alpha val="43137"/>
                    </a:srgbClr>
                  </a:outerShdw>
                </a:effectLst>
              </a:rPr>
              <a:t>Explain the types control structures	       05</a:t>
            </a:r>
          </a:p>
          <a:p>
            <a:pPr marL="514350" indent="-514350"/>
            <a:endParaRPr lang="en-IN"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2.   Write a program to check number is prime or not 					                 05</a:t>
            </a:r>
          </a:p>
          <a:p>
            <a:pPr marL="514350" indent="-514350"/>
            <a:endParaRPr lang="en-IN" sz="2400"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3.   Write a program to check the entered number is Armstrong number or not		       05</a:t>
            </a:r>
          </a:p>
          <a:p>
            <a:pPr marL="514350" indent="-514350">
              <a:buAutoNum type="arabicPeriod"/>
            </a:pPr>
            <a:endParaRPr lang="en-IN" sz="2800" b="1" dirty="0" smtClean="0">
              <a:solidFill>
                <a:schemeClr val="bg1"/>
              </a:solidFill>
              <a:effectLst>
                <a:outerShdw blurRad="38100" dist="38100" dir="2700000" algn="tl">
                  <a:srgbClr val="000000">
                    <a:alpha val="43137"/>
                  </a:srgbClr>
                </a:outerShdw>
              </a:effectLst>
            </a:endParaRPr>
          </a:p>
          <a:p>
            <a:pPr marL="514350" indent="-514350"/>
            <a:r>
              <a:rPr lang="en-IN" sz="2800" b="1" dirty="0" smtClean="0">
                <a:solidFill>
                  <a:schemeClr val="bg1"/>
                </a:solidFill>
                <a:effectLst>
                  <a:outerShdw blurRad="38100" dist="38100" dir="2700000" algn="tl">
                    <a:srgbClr val="000000">
                      <a:alpha val="43137"/>
                    </a:srgbClr>
                  </a:outerShdw>
                </a:effectLst>
              </a:rPr>
              <a:t>4. Differentiate between break and continue     05    								     </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31640" y="692696"/>
            <a:ext cx="6643734" cy="1143008"/>
          </a:xfrm>
        </p:spPr>
        <p:txBody>
          <a:bodyPr>
            <a:normAutofit/>
          </a:bodyPr>
          <a:lstStyle/>
          <a:p>
            <a:pPr marL="514350" indent="-514350" algn="ctr"/>
            <a:r>
              <a:rPr lang="en-US"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Rectangle 2"/>
          <p:cNvSpPr/>
          <p:nvPr/>
        </p:nvSpPr>
        <p:spPr>
          <a:xfrm>
            <a:off x="2286000" y="2967335"/>
            <a:ext cx="4950297" cy="646331"/>
          </a:xfrm>
          <a:prstGeom prst="rect">
            <a:avLst/>
          </a:prstGeom>
          <a:solidFill>
            <a:srgbClr val="66FF33"/>
          </a:solidFill>
        </p:spPr>
        <p:txBody>
          <a:bodyPr wrap="square">
            <a:spAutoFit/>
          </a:bodyPr>
          <a:lstStyle/>
          <a:p>
            <a:r>
              <a:rPr lang="en-US" dirty="0" smtClean="0"/>
              <a:t>Next Video</a:t>
            </a:r>
          </a:p>
          <a:p>
            <a:r>
              <a:rPr lang="en-US" dirty="0"/>
              <a:t> </a:t>
            </a:r>
          </a:p>
        </p:txBody>
      </p:sp>
      <p:sp>
        <p:nvSpPr>
          <p:cNvPr id="4" name="Rectangle 3"/>
          <p:cNvSpPr/>
          <p:nvPr/>
        </p:nvSpPr>
        <p:spPr>
          <a:xfrm>
            <a:off x="2699793" y="3613666"/>
            <a:ext cx="4536504" cy="584775"/>
          </a:xfrm>
          <a:prstGeom prst="rect">
            <a:avLst/>
          </a:prstGeom>
          <a:solidFill>
            <a:srgbClr val="66FF33"/>
          </a:solidFill>
        </p:spPr>
        <p:txBody>
          <a:bodyPr wrap="square">
            <a:spAutoFit/>
          </a:bodyPr>
          <a:lstStyle/>
          <a:p>
            <a:r>
              <a:rPr lang="en-US" sz="3200" dirty="0"/>
              <a:t>Array  Methods </a:t>
            </a:r>
            <a:r>
              <a:rPr lang="en-US" sz="3200" dirty="0" smtClean="0"/>
              <a:t>in Python </a:t>
            </a:r>
            <a:endParaRPr lang="en-US" sz="3200" dirty="0"/>
          </a:p>
        </p:txBody>
      </p:sp>
      <p:sp>
        <p:nvSpPr>
          <p:cNvPr id="5" name="Title 1"/>
          <p:cNvSpPr txBox="1">
            <a:spLocks/>
          </p:cNvSpPr>
          <p:nvPr/>
        </p:nvSpPr>
        <p:spPr>
          <a:xfrm>
            <a:off x="1331640" y="4769503"/>
            <a:ext cx="4176464" cy="1944216"/>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rgbClr val="FF0000"/>
                </a:solidFill>
                <a:latin typeface="+mj-lt"/>
                <a:ea typeface="+mj-ea"/>
                <a:cs typeface="+mj-cs"/>
              </a:defRPr>
            </a:lvl1pPr>
          </a:lstStyle>
          <a:p>
            <a:pPr marL="514350" indent="-514350" algn="ctr"/>
            <a:r>
              <a:rPr lang="en-US" sz="4400" b="1" i="1" u="sng" dirty="0" smtClean="0">
                <a:effectLst>
                  <a:outerShdw blurRad="38100" dist="38100" dir="2700000" algn="tl">
                    <a:srgbClr val="000000">
                      <a:alpha val="43137"/>
                    </a:srgbClr>
                  </a:outerShdw>
                </a:effectLst>
                <a:latin typeface="Times New Roman" pitchFamily="18" charset="0"/>
                <a:cs typeface="Times New Roman" pitchFamily="18" charset="0"/>
              </a:rPr>
              <a:t>Subscribe,</a:t>
            </a:r>
          </a:p>
          <a:p>
            <a:pPr marL="514350" indent="-514350" algn="ctr"/>
            <a:r>
              <a:rPr lang="en-US" sz="4400" b="1" i="1" u="sng" dirty="0" smtClean="0">
                <a:effectLst>
                  <a:outerShdw blurRad="38100" dist="38100" dir="2700000" algn="tl">
                    <a:srgbClr val="000000">
                      <a:alpha val="43137"/>
                    </a:srgbClr>
                  </a:outerShdw>
                </a:effectLst>
                <a:latin typeface="Times New Roman" pitchFamily="18" charset="0"/>
                <a:cs typeface="Times New Roman" pitchFamily="18" charset="0"/>
              </a:rPr>
              <a:t> </a:t>
            </a:r>
            <a:endParaRPr lang="en-IN" sz="4400" b="1" i="1" u="sng" dirty="0" smtClean="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Rectangle 5"/>
          <p:cNvSpPr/>
          <p:nvPr/>
        </p:nvSpPr>
        <p:spPr>
          <a:xfrm>
            <a:off x="3550522" y="5341567"/>
            <a:ext cx="4572000" cy="1446550"/>
          </a:xfrm>
          <a:prstGeom prst="rect">
            <a:avLst/>
          </a:prstGeom>
        </p:spPr>
        <p:txBody>
          <a:bodyPr>
            <a:spAutoFit/>
          </a:bodyPr>
          <a:lstStyle/>
          <a:p>
            <a:pPr marL="514350" indent="-514350" algn="ctr"/>
            <a:r>
              <a:rPr lang="en-US" sz="44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like,</a:t>
            </a:r>
          </a:p>
          <a:p>
            <a:pPr marL="514350" indent="-514350" algn="ctr"/>
            <a:r>
              <a:rPr lang="en-US" sz="44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 </a:t>
            </a:r>
            <a:endParaRPr lang="en-IN" sz="44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ectangle 6"/>
          <p:cNvSpPr/>
          <p:nvPr/>
        </p:nvSpPr>
        <p:spPr>
          <a:xfrm>
            <a:off x="6271931" y="6025813"/>
            <a:ext cx="1928734" cy="646331"/>
          </a:xfrm>
          <a:prstGeom prst="rect">
            <a:avLst/>
          </a:prstGeom>
        </p:spPr>
        <p:txBody>
          <a:bodyPr wrap="none">
            <a:spAutoFit/>
          </a:bodyPr>
          <a:lstStyle/>
          <a:p>
            <a:pPr marL="514350" indent="-514350" algn="ctr"/>
            <a:r>
              <a:rPr lang="en-US" sz="36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comment</a:t>
            </a:r>
            <a:endParaRPr lang="en-IN" sz="3600" b="1" i="1" u="sng"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520" y="1365194"/>
            <a:ext cx="8396505" cy="4656094"/>
          </a:xfrm>
          <a:prstGeom prst="rect">
            <a:avLst/>
          </a:prstGeom>
        </p:spPr>
      </p:pic>
    </p:spTree>
    <p:extLst>
      <p:ext uri="{BB962C8B-B14F-4D97-AF65-F5344CB8AC3E}">
        <p14:creationId xmlns:p14="http://schemas.microsoft.com/office/powerpoint/2010/main" val="4236213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229600" cy="1143000"/>
          </a:xfrm>
        </p:spPr>
        <p:txBody>
          <a:bodyPr>
            <a:normAutofit fontScale="90000"/>
          </a:bodyPr>
          <a:lstStyle/>
          <a:p>
            <a:r>
              <a:rPr lang="en-US" dirty="0">
                <a:solidFill>
                  <a:srgbClr val="000000"/>
                </a:solidFill>
                <a:latin typeface="Heebo"/>
              </a:rPr>
              <a:t>Applications of Python</a:t>
            </a:r>
            <a:br>
              <a:rPr lang="en-US" dirty="0">
                <a:solidFill>
                  <a:srgbClr val="000000"/>
                </a:solidFill>
                <a:latin typeface="Heebo"/>
              </a:rPr>
            </a:br>
            <a:endParaRPr lang="en-US" dirty="0"/>
          </a:p>
        </p:txBody>
      </p:sp>
      <p:sp>
        <p:nvSpPr>
          <p:cNvPr id="3" name="Content Placeholder 2"/>
          <p:cNvSpPr>
            <a:spLocks noGrp="1"/>
          </p:cNvSpPr>
          <p:nvPr>
            <p:ph idx="1"/>
          </p:nvPr>
        </p:nvSpPr>
        <p:spPr>
          <a:xfrm>
            <a:off x="179512" y="1484784"/>
            <a:ext cx="8964488" cy="5373216"/>
          </a:xfrm>
        </p:spPr>
        <p:txBody>
          <a:bodyPr>
            <a:normAutofit fontScale="70000" lnSpcReduction="20000"/>
          </a:bodyPr>
          <a:lstStyle/>
          <a:p>
            <a:r>
              <a:rPr lang="en-US" b="1" dirty="0"/>
              <a:t>Easy-to-learn</a:t>
            </a:r>
            <a:r>
              <a:rPr lang="en-US" dirty="0"/>
              <a:t> − Python has few keywords, simple structure, and a clearly defined syntax. This allows the student to pick up the language quickly.</a:t>
            </a:r>
          </a:p>
          <a:p>
            <a:r>
              <a:rPr lang="en-US" b="1" dirty="0"/>
              <a:t>Easy-to-read</a:t>
            </a:r>
            <a:r>
              <a:rPr lang="en-US" dirty="0"/>
              <a:t> − Python code is more clearly defined and visible to the eyes.</a:t>
            </a:r>
          </a:p>
          <a:p>
            <a:r>
              <a:rPr lang="en-US" b="1" dirty="0"/>
              <a:t>Easy-to-maintain</a:t>
            </a:r>
            <a:r>
              <a:rPr lang="en-US" dirty="0"/>
              <a:t> − Python's source code is fairly easy-to-maintain.</a:t>
            </a:r>
          </a:p>
          <a:p>
            <a:r>
              <a:rPr lang="en-US" b="1" dirty="0"/>
              <a:t>A broad standard library</a:t>
            </a:r>
            <a:r>
              <a:rPr lang="en-US" dirty="0"/>
              <a:t> − Python's bulk of the library is very portable and cross-platform compatible on UNIX, Windows, and Macintosh.</a:t>
            </a:r>
          </a:p>
          <a:p>
            <a:r>
              <a:rPr lang="en-US" b="1" dirty="0"/>
              <a:t>Interactive Mode</a:t>
            </a:r>
            <a:r>
              <a:rPr lang="en-US" dirty="0"/>
              <a:t> − Python has support for an interactive mode which allows interactive testing and debugging of snippets of code.</a:t>
            </a:r>
          </a:p>
          <a:p>
            <a:r>
              <a:rPr lang="en-US" b="1" dirty="0"/>
              <a:t>Portable</a:t>
            </a:r>
            <a:r>
              <a:rPr lang="en-US" dirty="0"/>
              <a:t> − Python can run on a wide variety of hardware platforms and has the same interface on all platforms.</a:t>
            </a:r>
          </a:p>
          <a:p>
            <a:r>
              <a:rPr lang="en-US" b="1" dirty="0"/>
              <a:t>Extendable</a:t>
            </a:r>
            <a:r>
              <a:rPr lang="en-US" dirty="0"/>
              <a:t> − You can add low-level modules to the Python interpreter. These modules enable programmers to add to or customize their tools to be more efficient.</a:t>
            </a:r>
          </a:p>
          <a:p>
            <a:r>
              <a:rPr lang="en-US" b="1" dirty="0"/>
              <a:t>Databases</a:t>
            </a:r>
            <a:r>
              <a:rPr lang="en-US" dirty="0"/>
              <a:t> − Python provides interfaces to all major commercial databases.</a:t>
            </a:r>
          </a:p>
          <a:p>
            <a:r>
              <a:rPr lang="en-US" b="1" dirty="0"/>
              <a:t>GUI Programming</a:t>
            </a:r>
            <a:r>
              <a:rPr lang="en-US" dirty="0"/>
              <a:t> − Python supports GUI applications that can be created and ported to many system calls, libraries and windows systems, such as Windows MFC, Macintosh, and the X Window system of Unix</a:t>
            </a:r>
            <a:r>
              <a:rPr lang="en-US" dirty="0" smtClean="0"/>
              <a:t>.</a:t>
            </a:r>
            <a:endParaRPr lang="en-US" dirty="0"/>
          </a:p>
        </p:txBody>
      </p:sp>
      <p:sp>
        <p:nvSpPr>
          <p:cNvPr id="4" name="Rectangle 3"/>
          <p:cNvSpPr/>
          <p:nvPr/>
        </p:nvSpPr>
        <p:spPr>
          <a:xfrm>
            <a:off x="338740" y="692696"/>
            <a:ext cx="8805259" cy="646331"/>
          </a:xfrm>
          <a:prstGeom prst="rect">
            <a:avLst/>
          </a:prstGeom>
          <a:solidFill>
            <a:schemeClr val="tx1">
              <a:lumMod val="50000"/>
              <a:lumOff val="50000"/>
            </a:schemeClr>
          </a:solidFill>
        </p:spPr>
        <p:txBody>
          <a:bodyPr wrap="square">
            <a:spAutoFit/>
          </a:bodyPr>
          <a:lstStyle/>
          <a:p>
            <a:pPr algn="just"/>
            <a:r>
              <a:rPr lang="en-US" dirty="0" smtClean="0">
                <a:solidFill>
                  <a:srgbClr val="FFFF00"/>
                </a:solidFill>
                <a:latin typeface="Nunito"/>
              </a:rPr>
              <a:t>The latest release of Python is 3.x. As mentioned before, Python is one of the most widely used language over the web. I'm going to list few of them here:</a:t>
            </a:r>
            <a:endParaRPr lang="en-US" b="0" i="0" dirty="0">
              <a:solidFill>
                <a:srgbClr val="FFFF00"/>
              </a:solidFill>
              <a:effectLst/>
              <a:latin typeface="Nunito"/>
            </a:endParaRPr>
          </a:p>
        </p:txBody>
      </p:sp>
    </p:spTree>
    <p:extLst>
      <p:ext uri="{BB962C8B-B14F-4D97-AF65-F5344CB8AC3E}">
        <p14:creationId xmlns:p14="http://schemas.microsoft.com/office/powerpoint/2010/main" val="3402656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346" y="1772816"/>
            <a:ext cx="8334129" cy="4752528"/>
          </a:xfrm>
        </p:spPr>
        <p:txBody>
          <a:bodyPr>
            <a:noAutofit/>
          </a:bodyPr>
          <a:lstStyle/>
          <a:p>
            <a:r>
              <a:rPr lang="en-US" sz="2800" b="1" dirty="0" smtClean="0"/>
              <a:t>Easy </a:t>
            </a:r>
            <a:r>
              <a:rPr lang="en-US" sz="2800" b="1" dirty="0"/>
              <a:t>to learn</a:t>
            </a:r>
            <a:r>
              <a:rPr lang="en-US" sz="2800" dirty="0"/>
              <a:t>, easy to read &amp; easy to </a:t>
            </a:r>
            <a:r>
              <a:rPr lang="en-US" sz="2800" dirty="0" smtClean="0"/>
              <a:t>maintain.</a:t>
            </a:r>
            <a:br>
              <a:rPr lang="en-US" sz="2800" dirty="0" smtClean="0"/>
            </a:br>
            <a:r>
              <a:rPr lang="en-US" sz="2800" b="1" dirty="0" smtClean="0"/>
              <a:t>Portable</a:t>
            </a:r>
            <a:r>
              <a:rPr lang="en-US" sz="2800" dirty="0"/>
              <a:t> :- It can run on various hardware platform &amp; has the same interface on all platform.</a:t>
            </a:r>
            <a:br>
              <a:rPr lang="en-US" sz="2800" dirty="0"/>
            </a:br>
            <a:r>
              <a:rPr lang="en-US" sz="2800" b="1" dirty="0"/>
              <a:t>Extensible</a:t>
            </a:r>
            <a:r>
              <a:rPr lang="en-US" sz="2800" dirty="0"/>
              <a:t> :- You can add low-level modules to the python interpreter.</a:t>
            </a:r>
            <a:br>
              <a:rPr lang="en-US" sz="2800" dirty="0"/>
            </a:br>
            <a:r>
              <a:rPr lang="en-US" sz="2800" b="1" dirty="0"/>
              <a:t>Scalable</a:t>
            </a:r>
            <a:r>
              <a:rPr lang="en-US" sz="2800" dirty="0"/>
              <a:t> :- Python provides a good structure and support for large programs.</a:t>
            </a:r>
            <a:br>
              <a:rPr lang="en-US" sz="2800" dirty="0"/>
            </a:br>
            <a:r>
              <a:rPr lang="en-US" sz="2800" dirty="0"/>
              <a:t>Python has support for an interactive mode of testing and debugging.</a:t>
            </a:r>
            <a:br>
              <a:rPr lang="en-US" sz="2800" dirty="0"/>
            </a:br>
            <a:r>
              <a:rPr lang="en-US" sz="2800" dirty="0"/>
              <a:t>Everything in python is an </a:t>
            </a:r>
            <a:r>
              <a:rPr lang="en-US" sz="2800" b="1" dirty="0"/>
              <a:t>object.</a:t>
            </a:r>
            <a:endParaRPr lang="en-US" sz="2800" dirty="0"/>
          </a:p>
        </p:txBody>
      </p:sp>
      <p:sp>
        <p:nvSpPr>
          <p:cNvPr id="3" name="Subtitle 2"/>
          <p:cNvSpPr>
            <a:spLocks noGrp="1"/>
          </p:cNvSpPr>
          <p:nvPr>
            <p:ph type="subTitle" idx="1"/>
          </p:nvPr>
        </p:nvSpPr>
        <p:spPr>
          <a:xfrm>
            <a:off x="310346" y="1412776"/>
            <a:ext cx="6400800" cy="1140865"/>
          </a:xfrm>
        </p:spPr>
        <p:txBody>
          <a:bodyPr/>
          <a:lstStyle/>
          <a:p>
            <a:r>
              <a:rPr lang="en-US" b="1" dirty="0" smtClean="0"/>
              <a:t>Python </a:t>
            </a:r>
            <a:r>
              <a:rPr lang="en-US" b="1" dirty="0"/>
              <a:t>Features:-</a:t>
            </a:r>
            <a:endParaRPr lang="en-US" dirty="0"/>
          </a:p>
        </p:txBody>
      </p:sp>
    </p:spTree>
    <p:extLst>
      <p:ext uri="{BB962C8B-B14F-4D97-AF65-F5344CB8AC3E}">
        <p14:creationId xmlns:p14="http://schemas.microsoft.com/office/powerpoint/2010/main" val="4500957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0788" y="1700808"/>
            <a:ext cx="8542423" cy="3528392"/>
          </a:xfrm>
          <a:prstGeom prst="rect">
            <a:avLst/>
          </a:prstGeom>
        </p:spPr>
      </p:pic>
    </p:spTree>
    <p:extLst>
      <p:ext uri="{BB962C8B-B14F-4D97-AF65-F5344CB8AC3E}">
        <p14:creationId xmlns:p14="http://schemas.microsoft.com/office/powerpoint/2010/main" val="15026554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Identifiers</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a:t>
            </a:r>
            <a:r>
              <a:rPr lang="en-US" dirty="0"/>
              <a:t>Python identifier is a name used to identify a variable, function, class, module or other object. An identifier starts with a letter A to Z or a to z or an underscore (_) followed by zero or more letters, underscores and digits (0 to 9).</a:t>
            </a:r>
          </a:p>
          <a:p>
            <a:r>
              <a:rPr lang="en-US" dirty="0"/>
              <a:t>Python does not allow punctuation characters such as @, $, and % within identifiers. Python is a case sensitive programming language. Thus, </a:t>
            </a:r>
            <a:r>
              <a:rPr lang="en-US" b="1" dirty="0"/>
              <a:t>Manpower</a:t>
            </a:r>
            <a:r>
              <a:rPr lang="en-US" dirty="0"/>
              <a:t> and </a:t>
            </a:r>
            <a:r>
              <a:rPr lang="en-US" b="1" dirty="0"/>
              <a:t>manpower</a:t>
            </a:r>
            <a:r>
              <a:rPr lang="en-US" dirty="0"/>
              <a:t> are two different identifiers in Python.</a:t>
            </a:r>
          </a:p>
          <a:p>
            <a:endParaRPr lang="en-US" dirty="0"/>
          </a:p>
        </p:txBody>
      </p:sp>
    </p:spTree>
    <p:extLst>
      <p:ext uri="{BB962C8B-B14F-4D97-AF65-F5344CB8AC3E}">
        <p14:creationId xmlns:p14="http://schemas.microsoft.com/office/powerpoint/2010/main" val="274066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195"/>
            <a:ext cx="8686800" cy="1143000"/>
          </a:xfrm>
          <a:solidFill>
            <a:schemeClr val="bg2"/>
          </a:solidFill>
        </p:spPr>
        <p:txBody>
          <a:bodyPr>
            <a:normAutofit fontScale="90000"/>
          </a:bodyPr>
          <a:lstStyle/>
          <a:p>
            <a:r>
              <a:rPr lang="en-US" dirty="0"/>
              <a:t>Here are naming conventions for Python identifiers </a:t>
            </a:r>
          </a:p>
        </p:txBody>
      </p:sp>
      <p:sp>
        <p:nvSpPr>
          <p:cNvPr id="3" name="Content Placeholder 2"/>
          <p:cNvSpPr>
            <a:spLocks noGrp="1"/>
          </p:cNvSpPr>
          <p:nvPr>
            <p:ph idx="1"/>
          </p:nvPr>
        </p:nvSpPr>
        <p:spPr>
          <a:xfrm>
            <a:off x="462271" y="1772816"/>
            <a:ext cx="8229600" cy="3918803"/>
          </a:xfrm>
          <a:solidFill>
            <a:schemeClr val="tx2">
              <a:lumMod val="75000"/>
            </a:schemeClr>
          </a:solidFill>
        </p:spPr>
        <p:txBody>
          <a:bodyPr>
            <a:normAutofit lnSpcReduction="10000"/>
          </a:bodyPr>
          <a:lstStyle/>
          <a:p>
            <a:r>
              <a:rPr lang="en-US" dirty="0"/>
              <a:t>Class names start with an uppercase letter. All other identifiers start with a lowercase letter.</a:t>
            </a:r>
          </a:p>
          <a:p>
            <a:r>
              <a:rPr lang="en-US" dirty="0"/>
              <a:t>Starting an identifier with a single leading underscore indicates that the identifier is private.</a:t>
            </a:r>
          </a:p>
          <a:p>
            <a:r>
              <a:rPr lang="en-US" dirty="0"/>
              <a:t>Starting an identifier with two leading underscores indicates a strongly private identifier.</a:t>
            </a:r>
          </a:p>
          <a:p>
            <a:r>
              <a:rPr lang="en-US" dirty="0"/>
              <a:t>If the identifier also ends with two trailing underscores, the identifier is a language-defined special name.</a:t>
            </a:r>
          </a:p>
          <a:p>
            <a:endParaRPr lang="en-US" dirty="0"/>
          </a:p>
        </p:txBody>
      </p:sp>
    </p:spTree>
    <p:extLst>
      <p:ext uri="{BB962C8B-B14F-4D97-AF65-F5344CB8AC3E}">
        <p14:creationId xmlns:p14="http://schemas.microsoft.com/office/powerpoint/2010/main" val="4095065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7384"/>
            <a:ext cx="4690864" cy="1143000"/>
          </a:xfrm>
          <a:solidFill>
            <a:srgbClr val="FFC000"/>
          </a:solidFill>
        </p:spPr>
        <p:txBody>
          <a:bodyPr>
            <a:normAutofit fontScale="90000"/>
          </a:bodyPr>
          <a:lstStyle/>
          <a:p>
            <a:r>
              <a:rPr lang="en-US" dirty="0"/>
              <a:t>Python - Variable Types</a:t>
            </a:r>
            <a:br>
              <a:rPr lang="en-US" dirty="0"/>
            </a:br>
            <a:endParaRPr lang="en-US" dirty="0"/>
          </a:p>
        </p:txBody>
      </p:sp>
      <p:sp>
        <p:nvSpPr>
          <p:cNvPr id="3" name="Content Placeholder 2"/>
          <p:cNvSpPr>
            <a:spLocks noGrp="1"/>
          </p:cNvSpPr>
          <p:nvPr>
            <p:ph idx="1"/>
          </p:nvPr>
        </p:nvSpPr>
        <p:spPr>
          <a:xfrm>
            <a:off x="179512" y="1052736"/>
            <a:ext cx="8964488" cy="2561229"/>
          </a:xfrm>
        </p:spPr>
        <p:txBody>
          <a:bodyPr>
            <a:normAutofit fontScale="85000" lnSpcReduction="10000"/>
          </a:bodyPr>
          <a:lstStyle/>
          <a:p>
            <a:r>
              <a:rPr lang="en-US" dirty="0"/>
              <a:t>Variables are nothing but reserved memory locations to store values. This means that when you create a variable you reserve some space in memory.</a:t>
            </a:r>
          </a:p>
          <a:p>
            <a:r>
              <a:rPr lang="en-US" dirty="0"/>
              <a:t>Based on the data type of a variable, the interpreter allocates memory and decides what can be stored in the reserved memory. Therefore, by assigning different data types to variables, you can store integers, decimals or characters in these variables.</a:t>
            </a:r>
          </a:p>
          <a:p>
            <a:endParaRPr lang="en-US" dirty="0"/>
          </a:p>
        </p:txBody>
      </p:sp>
      <p:sp>
        <p:nvSpPr>
          <p:cNvPr id="4" name="Rectangle 3"/>
          <p:cNvSpPr/>
          <p:nvPr/>
        </p:nvSpPr>
        <p:spPr>
          <a:xfrm>
            <a:off x="179512" y="4005064"/>
            <a:ext cx="8212507" cy="2031325"/>
          </a:xfrm>
          <a:prstGeom prst="rect">
            <a:avLst/>
          </a:prstGeom>
        </p:spPr>
        <p:txBody>
          <a:bodyPr wrap="square">
            <a:spAutoFit/>
          </a:bodyPr>
          <a:lstStyle/>
          <a:p>
            <a:pPr marL="285750" indent="-285750">
              <a:buFont typeface="Arial" panose="020B0604020202020204" pitchFamily="34" charset="0"/>
              <a:buChar char="•"/>
            </a:pPr>
            <a:r>
              <a:rPr lang="en-US" dirty="0" smtClean="0">
                <a:solidFill>
                  <a:schemeClr val="bg1"/>
                </a:solidFill>
              </a:rPr>
              <a:t>Python </a:t>
            </a:r>
            <a:r>
              <a:rPr lang="en-US" dirty="0">
                <a:solidFill>
                  <a:schemeClr val="bg1"/>
                </a:solidFill>
              </a:rPr>
              <a:t>variables do not need explicit declaration to reserve memory space. The declaration happens automatically when you assign a value to a variable. The equal sign (=) is used to assign values to variables.</a:t>
            </a:r>
          </a:p>
          <a:p>
            <a:pPr marL="285750" indent="-285750">
              <a:buFont typeface="Arial" panose="020B0604020202020204" pitchFamily="34" charset="0"/>
              <a:buChar char="•"/>
            </a:pPr>
            <a:r>
              <a:rPr lang="en-US" dirty="0">
                <a:solidFill>
                  <a:schemeClr val="bg1"/>
                </a:solidFill>
              </a:rPr>
              <a:t>The operand to the left of the = operator is the name of the variable and the operand to the right of the = operator is the value stored in the variable. For example </a:t>
            </a:r>
            <a:r>
              <a:rPr lang="en-US" dirty="0" smtClean="0">
                <a:solidFill>
                  <a:schemeClr val="bg1"/>
                </a:solidFill>
              </a:rPr>
              <a:t>−</a:t>
            </a:r>
          </a:p>
          <a:p>
            <a:pPr marL="285750" indent="-285750">
              <a:buFont typeface="Arial" panose="020B0604020202020204" pitchFamily="34" charset="0"/>
              <a:buChar char="•"/>
            </a:pPr>
            <a:endParaRPr lang="en-US" dirty="0">
              <a:solidFill>
                <a:schemeClr val="bg1"/>
              </a:solidFill>
            </a:endParaRPr>
          </a:p>
        </p:txBody>
      </p:sp>
      <p:sp>
        <p:nvSpPr>
          <p:cNvPr id="5" name="Rectangle 4"/>
          <p:cNvSpPr/>
          <p:nvPr/>
        </p:nvSpPr>
        <p:spPr>
          <a:xfrm>
            <a:off x="933372" y="3573016"/>
            <a:ext cx="3352393" cy="523220"/>
          </a:xfrm>
          <a:prstGeom prst="rect">
            <a:avLst/>
          </a:prstGeom>
          <a:solidFill>
            <a:srgbClr val="FFFF00"/>
          </a:solidFill>
        </p:spPr>
        <p:txBody>
          <a:bodyPr wrap="none">
            <a:spAutoFit/>
          </a:bodyPr>
          <a:lstStyle/>
          <a:p>
            <a:r>
              <a:rPr lang="en-US" dirty="0"/>
              <a:t>Assigning Values to </a:t>
            </a:r>
            <a:r>
              <a:rPr lang="en-US" sz="2800" dirty="0"/>
              <a:t>Variables</a:t>
            </a:r>
            <a:endParaRPr lang="en-US" dirty="0"/>
          </a:p>
        </p:txBody>
      </p:sp>
      <p:pic>
        <p:nvPicPr>
          <p:cNvPr id="6" name="Picture 5"/>
          <p:cNvPicPr>
            <a:picLocks noChangeAspect="1"/>
          </p:cNvPicPr>
          <p:nvPr/>
        </p:nvPicPr>
        <p:blipFill>
          <a:blip r:embed="rId2"/>
          <a:stretch>
            <a:fillRect/>
          </a:stretch>
        </p:blipFill>
        <p:spPr>
          <a:xfrm>
            <a:off x="1475656" y="5513865"/>
            <a:ext cx="7628532" cy="1515535"/>
          </a:xfrm>
          <a:prstGeom prst="rect">
            <a:avLst/>
          </a:prstGeom>
        </p:spPr>
      </p:pic>
    </p:spTree>
    <p:extLst>
      <p:ext uri="{BB962C8B-B14F-4D97-AF65-F5344CB8AC3E}">
        <p14:creationId xmlns:p14="http://schemas.microsoft.com/office/powerpoint/2010/main" val="22118430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5850" y="1268760"/>
            <a:ext cx="8892300" cy="4176464"/>
          </a:xfrm>
          <a:prstGeom prst="rect">
            <a:avLst/>
          </a:prstGeom>
        </p:spPr>
      </p:pic>
    </p:spTree>
    <p:extLst>
      <p:ext uri="{BB962C8B-B14F-4D97-AF65-F5344CB8AC3E}">
        <p14:creationId xmlns:p14="http://schemas.microsoft.com/office/powerpoint/2010/main" val="1133052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00184" y="4422441"/>
            <a:ext cx="8139613" cy="1196543"/>
          </a:xfrm>
        </p:spPr>
        <p:txBody>
          <a:bodyPr>
            <a:noAutofit/>
          </a:bodyPr>
          <a:lstStyle/>
          <a:p>
            <a:pPr algn="ctr"/>
            <a:r>
              <a:rPr lang="en-US" sz="11500" b="1" u="sng" dirty="0" smtClean="0">
                <a:solidFill>
                  <a:srgbClr val="FFFF00"/>
                </a:solidFill>
                <a:effectLst>
                  <a:outerShdw blurRad="38100" dist="38100" dir="2700000" algn="tl">
                    <a:srgbClr val="000000">
                      <a:alpha val="43137"/>
                    </a:srgbClr>
                  </a:outerShdw>
                </a:effectLst>
              </a:rPr>
              <a:t>Using python</a:t>
            </a:r>
            <a:endParaRPr lang="en-US" sz="11500" b="1" u="sng" dirty="0">
              <a:solidFill>
                <a:srgbClr val="FFFF00"/>
              </a:solidFill>
              <a:effectLst>
                <a:outerShdw blurRad="38100" dist="38100" dir="2700000" algn="tl">
                  <a:srgbClr val="000000">
                    <a:alpha val="43137"/>
                  </a:srgbClr>
                </a:outerShdw>
              </a:effectLst>
            </a:endParaRPr>
          </a:p>
        </p:txBody>
      </p:sp>
      <p:grpSp>
        <p:nvGrpSpPr>
          <p:cNvPr id="2" name="Group 14"/>
          <p:cNvGrpSpPr/>
          <p:nvPr/>
        </p:nvGrpSpPr>
        <p:grpSpPr>
          <a:xfrm>
            <a:off x="-26697" y="165770"/>
            <a:ext cx="2500298" cy="3932479"/>
            <a:chOff x="1089171" y="857232"/>
            <a:chExt cx="2500298" cy="3932479"/>
          </a:xfrm>
        </p:grpSpPr>
        <p:sp>
          <p:nvSpPr>
            <p:cNvPr id="5" name="Rectangle 4"/>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6" name="Rectangle 5"/>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8" name="Rectangle 7"/>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9" name="Down Arrow 8"/>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1" name="Down Arrow 10"/>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2" name="Down Arrow 11"/>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3" name="Down Arrow 12"/>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4" name="TextBox 13"/>
            <p:cNvSpPr txBox="1"/>
            <p:nvPr/>
          </p:nvSpPr>
          <p:spPr>
            <a:xfrm>
              <a:off x="1089171" y="4143380"/>
              <a:ext cx="2500298" cy="646331"/>
            </a:xfrm>
            <a:prstGeom prst="rect">
              <a:avLst/>
            </a:prstGeom>
            <a:noFill/>
            <a:scene3d>
              <a:camera prst="obliqueTopLeft"/>
              <a:lightRig rig="threePt" dir="t"/>
            </a:scene3d>
          </p:spPr>
          <p:txBody>
            <a:bodyPr wrap="square" rtlCol="0">
              <a:spAutoFit/>
            </a:bodyPr>
            <a:lstStyle/>
            <a:p>
              <a:pPr algn="ctr"/>
              <a:r>
                <a:rPr lang="en-US" sz="3600" b="1" u="sng" dirty="0" smtClean="0">
                  <a:solidFill>
                    <a:srgbClr val="66FF33"/>
                  </a:solidFill>
                  <a:effectLst>
                    <a:outerShdw blurRad="38100" dist="38100" dir="2700000" algn="tl">
                      <a:srgbClr val="000000">
                        <a:alpha val="43137"/>
                      </a:srgbClr>
                    </a:outerShdw>
                  </a:effectLst>
                </a:rPr>
                <a:t>SEQUENCE</a:t>
              </a:r>
              <a:endParaRPr lang="en-IN" sz="3600" b="1" u="sng" dirty="0">
                <a:solidFill>
                  <a:srgbClr val="66FF33"/>
                </a:solidFill>
                <a:effectLst>
                  <a:outerShdw blurRad="38100" dist="38100" dir="2700000" algn="tl">
                    <a:srgbClr val="000000">
                      <a:alpha val="43137"/>
                    </a:srgbClr>
                  </a:outerShdw>
                </a:effectLst>
              </a:endParaRPr>
            </a:p>
          </p:txBody>
        </p:sp>
      </p:grpSp>
      <p:grpSp>
        <p:nvGrpSpPr>
          <p:cNvPr id="3" name="Group 76"/>
          <p:cNvGrpSpPr/>
          <p:nvPr/>
        </p:nvGrpSpPr>
        <p:grpSpPr>
          <a:xfrm>
            <a:off x="2827704" y="17898"/>
            <a:ext cx="3214710" cy="3647753"/>
            <a:chOff x="2928926" y="600508"/>
            <a:chExt cx="3214710" cy="3647753"/>
          </a:xfrm>
        </p:grpSpPr>
        <p:sp>
          <p:nvSpPr>
            <p:cNvPr id="16" name="Flowchart: Decision 1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8" name="Rectangle 1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0" name="Rectangle 19"/>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Flowchart: Connector 20"/>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29" name="Straight Connector 28"/>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30" name="Left Arrow 29"/>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8" name="Straight Connector 37"/>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46" name="Left Arrow 45"/>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Connector 49"/>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28" name="Left Arrow 27"/>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p:cNvSpPr txBox="1"/>
            <p:nvPr/>
          </p:nvSpPr>
          <p:spPr>
            <a:xfrm>
              <a:off x="2972033" y="3601930"/>
              <a:ext cx="2928958" cy="646331"/>
            </a:xfrm>
            <a:prstGeom prst="rect">
              <a:avLst/>
            </a:prstGeom>
            <a:noFill/>
          </p:spPr>
          <p:txBody>
            <a:bodyPr wrap="square" rtlCol="0">
              <a:spAutoFit/>
            </a:bodyPr>
            <a:lstStyle/>
            <a:p>
              <a:pPr algn="ctr"/>
              <a:r>
                <a:rPr lang="en-US" sz="3600" b="1" u="sng" dirty="0" smtClean="0">
                  <a:solidFill>
                    <a:srgbClr val="66FF33"/>
                  </a:solidFill>
                  <a:effectLst>
                    <a:outerShdw blurRad="38100" dist="38100" dir="2700000" algn="tl">
                      <a:srgbClr val="000000">
                        <a:alpha val="43137"/>
                      </a:srgbClr>
                    </a:outerShdw>
                  </a:effectLst>
                </a:rPr>
                <a:t>SELECTION</a:t>
              </a:r>
              <a:endParaRPr lang="en-IN" sz="3600" b="1" u="sng" dirty="0">
                <a:solidFill>
                  <a:srgbClr val="66FF33"/>
                </a:solidFill>
                <a:effectLst>
                  <a:outerShdw blurRad="38100" dist="38100" dir="2700000" algn="tl">
                    <a:srgbClr val="000000">
                      <a:alpha val="43137"/>
                    </a:srgbClr>
                  </a:outerShdw>
                </a:effectLst>
              </a:endParaRPr>
            </a:p>
          </p:txBody>
        </p:sp>
      </p:grpSp>
      <p:grpSp>
        <p:nvGrpSpPr>
          <p:cNvPr id="4" name="Group 77"/>
          <p:cNvGrpSpPr/>
          <p:nvPr/>
        </p:nvGrpSpPr>
        <p:grpSpPr>
          <a:xfrm>
            <a:off x="6393669" y="657432"/>
            <a:ext cx="2643206" cy="3528358"/>
            <a:chOff x="6536545" y="657432"/>
            <a:chExt cx="2643206" cy="3528358"/>
          </a:xfrm>
        </p:grpSpPr>
        <p:sp>
          <p:nvSpPr>
            <p:cNvPr id="61" name="TextBox 60"/>
            <p:cNvSpPr txBox="1"/>
            <p:nvPr/>
          </p:nvSpPr>
          <p:spPr>
            <a:xfrm>
              <a:off x="6536545" y="3539459"/>
              <a:ext cx="2643206" cy="646331"/>
            </a:xfrm>
            <a:prstGeom prst="rect">
              <a:avLst/>
            </a:prstGeom>
            <a:noFill/>
          </p:spPr>
          <p:txBody>
            <a:bodyPr wrap="square" rtlCol="0">
              <a:spAutoFit/>
            </a:bodyPr>
            <a:lstStyle/>
            <a:p>
              <a:pPr algn="ctr"/>
              <a:r>
                <a:rPr lang="en-US" sz="3600" b="1" u="sng" dirty="0" smtClean="0">
                  <a:solidFill>
                    <a:srgbClr val="66FF33"/>
                  </a:solidFill>
                  <a:effectLst>
                    <a:outerShdw blurRad="38100" dist="38100" dir="2700000" algn="tl">
                      <a:srgbClr val="000000">
                        <a:alpha val="43137"/>
                      </a:srgbClr>
                    </a:outerShdw>
                  </a:effectLst>
                </a:rPr>
                <a:t>ITERATION</a:t>
              </a:r>
              <a:endParaRPr lang="en-IN" sz="3600" b="1" u="sng" dirty="0">
                <a:solidFill>
                  <a:srgbClr val="66FF33"/>
                </a:solidFill>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p:grpSpPr>
          <p:cxnSp>
            <p:nvCxnSpPr>
              <p:cNvPr id="70" name="Straight Connector 69"/>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Flowchart: Decision 16"/>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53" name="Rectangle 52"/>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54" name="Straight Connector 53"/>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5" name="Straight Connector 54"/>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9" name="Straight Connector 58"/>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4" name="Straight Connector 63"/>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62" name="Straight Connector 61"/>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58" name="Straight Connector 57"/>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34" y="-295703"/>
            <a:ext cx="8229600" cy="1143000"/>
          </a:xfrm>
          <a:solidFill>
            <a:schemeClr val="bg1"/>
          </a:solidFill>
        </p:spPr>
        <p:txBody>
          <a:bodyPr>
            <a:normAutofit/>
          </a:bodyPr>
          <a:lstStyle/>
          <a:p>
            <a:r>
              <a:rPr lang="en-US" dirty="0"/>
              <a:t>Assigning value to a  constant in </a:t>
            </a:r>
            <a:r>
              <a:rPr lang="en-US" dirty="0" smtClean="0"/>
              <a:t>Python</a:t>
            </a:r>
            <a:endParaRPr lang="en-US" dirty="0"/>
          </a:p>
        </p:txBody>
      </p:sp>
      <p:sp>
        <p:nvSpPr>
          <p:cNvPr id="3" name="Content Placeholder 2"/>
          <p:cNvSpPr>
            <a:spLocks noGrp="1"/>
          </p:cNvSpPr>
          <p:nvPr>
            <p:ph idx="1"/>
          </p:nvPr>
        </p:nvSpPr>
        <p:spPr>
          <a:xfrm>
            <a:off x="35496" y="692696"/>
            <a:ext cx="8999984" cy="2345205"/>
          </a:xfrm>
          <a:solidFill>
            <a:schemeClr val="tx2"/>
          </a:solidFill>
        </p:spPr>
        <p:txBody>
          <a:bodyPr>
            <a:normAutofit/>
          </a:bodyPr>
          <a:lstStyle/>
          <a:p>
            <a:r>
              <a:rPr lang="en-US" sz="2000" dirty="0" smtClean="0"/>
              <a:t>In </a:t>
            </a:r>
            <a:r>
              <a:rPr lang="en-US" sz="2000" dirty="0"/>
              <a:t>Python, constants are usually declared and assigned on a module. Here, the module means a</a:t>
            </a:r>
          </a:p>
          <a:p>
            <a:r>
              <a:rPr lang="en-US" sz="2000" dirty="0"/>
              <a:t>new file containing variables, functions </a:t>
            </a:r>
            <a:r>
              <a:rPr lang="en-US" sz="1800" dirty="0" err="1"/>
              <a:t>etc</a:t>
            </a:r>
            <a:r>
              <a:rPr lang="en-US" sz="2000" dirty="0"/>
              <a:t> which is imported to main file. Inside the module,</a:t>
            </a:r>
          </a:p>
          <a:p>
            <a:r>
              <a:rPr lang="en-US" sz="2000" dirty="0"/>
              <a:t>constants are written in  all capital letters and underscores separating  the  words.</a:t>
            </a:r>
          </a:p>
        </p:txBody>
      </p:sp>
      <p:pic>
        <p:nvPicPr>
          <p:cNvPr id="4" name="Picture 3"/>
          <p:cNvPicPr>
            <a:picLocks noChangeAspect="1"/>
          </p:cNvPicPr>
          <p:nvPr/>
        </p:nvPicPr>
        <p:blipFill>
          <a:blip r:embed="rId2"/>
          <a:stretch>
            <a:fillRect/>
          </a:stretch>
        </p:blipFill>
        <p:spPr>
          <a:xfrm>
            <a:off x="198534" y="2780928"/>
            <a:ext cx="8117882" cy="4026422"/>
          </a:xfrm>
          <a:prstGeom prst="rect">
            <a:avLst/>
          </a:prstGeom>
        </p:spPr>
      </p:pic>
    </p:spTree>
    <p:extLst>
      <p:ext uri="{BB962C8B-B14F-4D97-AF65-F5344CB8AC3E}">
        <p14:creationId xmlns:p14="http://schemas.microsoft.com/office/powerpoint/2010/main" val="43267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40" y="222195"/>
            <a:ext cx="5410944" cy="1143000"/>
          </a:xfrm>
          <a:solidFill>
            <a:schemeClr val="accent3">
              <a:lumMod val="40000"/>
              <a:lumOff val="60000"/>
            </a:schemeClr>
          </a:solidFill>
        </p:spPr>
        <p:txBody>
          <a:bodyPr>
            <a:normAutofit/>
          </a:bodyPr>
          <a:lstStyle/>
          <a:p>
            <a:r>
              <a:rPr lang="en-US" dirty="0"/>
              <a:t>Standard Data </a:t>
            </a:r>
            <a:r>
              <a:rPr lang="en-US" dirty="0" smtClean="0"/>
              <a:t>Types python</a:t>
            </a:r>
            <a:endParaRPr lang="en-US" dirty="0"/>
          </a:p>
        </p:txBody>
      </p:sp>
      <p:pic>
        <p:nvPicPr>
          <p:cNvPr id="6" name="Content Placeholder 5"/>
          <p:cNvPicPr>
            <a:picLocks noGrp="1" noChangeAspect="1"/>
          </p:cNvPicPr>
          <p:nvPr>
            <p:ph idx="1"/>
          </p:nvPr>
        </p:nvPicPr>
        <p:blipFill>
          <a:blip r:embed="rId2"/>
          <a:stretch>
            <a:fillRect/>
          </a:stretch>
        </p:blipFill>
        <p:spPr>
          <a:xfrm>
            <a:off x="412799" y="1772816"/>
            <a:ext cx="8666657" cy="4320480"/>
          </a:xfrm>
          <a:prstGeom prst="rect">
            <a:avLst/>
          </a:prstGeom>
        </p:spPr>
      </p:pic>
    </p:spTree>
    <p:extLst>
      <p:ext uri="{BB962C8B-B14F-4D97-AF65-F5344CB8AC3E}">
        <p14:creationId xmlns:p14="http://schemas.microsoft.com/office/powerpoint/2010/main" val="2530536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519" y="1556792"/>
            <a:ext cx="7930452" cy="1872208"/>
          </a:xfrm>
          <a:prstGeom prst="rect">
            <a:avLst/>
          </a:prstGeom>
        </p:spPr>
      </p:pic>
      <p:pic>
        <p:nvPicPr>
          <p:cNvPr id="5" name="Picture 4"/>
          <p:cNvPicPr>
            <a:picLocks noChangeAspect="1"/>
          </p:cNvPicPr>
          <p:nvPr/>
        </p:nvPicPr>
        <p:blipFill>
          <a:blip r:embed="rId3"/>
          <a:stretch>
            <a:fillRect/>
          </a:stretch>
        </p:blipFill>
        <p:spPr>
          <a:xfrm>
            <a:off x="251519" y="2492896"/>
            <a:ext cx="7930452" cy="2664296"/>
          </a:xfrm>
          <a:prstGeom prst="rect">
            <a:avLst/>
          </a:prstGeom>
        </p:spPr>
      </p:pic>
    </p:spTree>
    <p:extLst>
      <p:ext uri="{BB962C8B-B14F-4D97-AF65-F5344CB8AC3E}">
        <p14:creationId xmlns:p14="http://schemas.microsoft.com/office/powerpoint/2010/main" val="415041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1268760"/>
            <a:ext cx="8352928" cy="5419839"/>
          </a:xfrm>
          <a:prstGeom prst="rect">
            <a:avLst/>
          </a:prstGeom>
        </p:spPr>
      </p:pic>
    </p:spTree>
    <p:extLst>
      <p:ext uri="{BB962C8B-B14F-4D97-AF65-F5344CB8AC3E}">
        <p14:creationId xmlns:p14="http://schemas.microsoft.com/office/powerpoint/2010/main" val="1628294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686525"/>
          </a:xfrm>
        </p:spPr>
        <p:txBody>
          <a:bodyPr>
            <a:normAutofit fontScale="90000"/>
          </a:bodyPr>
          <a:lstStyle/>
          <a:p>
            <a:r>
              <a:rPr lang="en-US" dirty="0"/>
              <a:t>Python Lists</a:t>
            </a:r>
            <a:br>
              <a:rPr lang="en-US" dirty="0"/>
            </a:br>
            <a:endParaRPr lang="en-US" dirty="0"/>
          </a:p>
        </p:txBody>
      </p:sp>
      <p:sp>
        <p:nvSpPr>
          <p:cNvPr id="3" name="Content Placeholder 2"/>
          <p:cNvSpPr>
            <a:spLocks noGrp="1"/>
          </p:cNvSpPr>
          <p:nvPr>
            <p:ph idx="1"/>
          </p:nvPr>
        </p:nvSpPr>
        <p:spPr>
          <a:xfrm>
            <a:off x="251520" y="692697"/>
            <a:ext cx="8784976" cy="3888432"/>
          </a:xfrm>
          <a:solidFill>
            <a:schemeClr val="accent4">
              <a:lumMod val="20000"/>
              <a:lumOff val="80000"/>
            </a:schemeClr>
          </a:solidFill>
        </p:spPr>
        <p:txBody>
          <a:bodyPr>
            <a:normAutofit fontScale="92500" lnSpcReduction="10000"/>
          </a:bodyPr>
          <a:lstStyle/>
          <a:p>
            <a:r>
              <a:rPr lang="en-US" dirty="0" smtClean="0">
                <a:solidFill>
                  <a:srgbClr val="0070C0"/>
                </a:solidFill>
              </a:rPr>
              <a:t>Lists </a:t>
            </a:r>
            <a:r>
              <a:rPr lang="en-US" dirty="0">
                <a:solidFill>
                  <a:srgbClr val="0070C0"/>
                </a:solidFill>
              </a:rPr>
              <a:t>are the most versatile of Python's compound data types. A list contains items separated by commas and enclosed within square brackets ([]). To some extent, lists are similar to arrays in C. One difference between them is that all the items belonging to a list can be of different data type.</a:t>
            </a:r>
          </a:p>
          <a:p>
            <a:r>
              <a:rPr lang="en-US" dirty="0">
                <a:solidFill>
                  <a:srgbClr val="0070C0"/>
                </a:solidFill>
              </a:rPr>
              <a:t>The values stored in a list can be accessed using the slice operator ([ ] and [:]) with indexes starting at 0 in the beginning of the list and working their way to end -1. The plus (+) sign is the list concatenation operator, and the asterisk (*) is the repetition operator. For example −</a:t>
            </a:r>
          </a:p>
          <a:p>
            <a:endParaRPr lang="en-US" dirty="0">
              <a:solidFill>
                <a:srgbClr val="0070C0"/>
              </a:solidFill>
            </a:endParaRPr>
          </a:p>
        </p:txBody>
      </p:sp>
      <p:pic>
        <p:nvPicPr>
          <p:cNvPr id="5" name="Picture 4"/>
          <p:cNvPicPr>
            <a:picLocks noChangeAspect="1"/>
          </p:cNvPicPr>
          <p:nvPr/>
        </p:nvPicPr>
        <p:blipFill>
          <a:blip r:embed="rId2"/>
          <a:stretch>
            <a:fillRect/>
          </a:stretch>
        </p:blipFill>
        <p:spPr>
          <a:xfrm>
            <a:off x="375281" y="4653136"/>
            <a:ext cx="4248150" cy="2038350"/>
          </a:xfrm>
          <a:prstGeom prst="rect">
            <a:avLst/>
          </a:prstGeom>
        </p:spPr>
      </p:pic>
      <p:pic>
        <p:nvPicPr>
          <p:cNvPr id="6" name="Picture 5"/>
          <p:cNvPicPr>
            <a:picLocks noChangeAspect="1"/>
          </p:cNvPicPr>
          <p:nvPr/>
        </p:nvPicPr>
        <p:blipFill>
          <a:blip r:embed="rId3"/>
          <a:stretch>
            <a:fillRect/>
          </a:stretch>
        </p:blipFill>
        <p:spPr>
          <a:xfrm>
            <a:off x="5004048" y="4915073"/>
            <a:ext cx="3095625" cy="1514475"/>
          </a:xfrm>
          <a:prstGeom prst="rect">
            <a:avLst/>
          </a:prstGeom>
        </p:spPr>
      </p:pic>
    </p:spTree>
    <p:extLst>
      <p:ext uri="{BB962C8B-B14F-4D97-AF65-F5344CB8AC3E}">
        <p14:creationId xmlns:p14="http://schemas.microsoft.com/office/powerpoint/2010/main" val="35238224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Tuples</a:t>
            </a:r>
            <a:br>
              <a:rPr lang="en-US" dirty="0"/>
            </a:br>
            <a:endParaRPr lang="en-US" dirty="0"/>
          </a:p>
        </p:txBody>
      </p:sp>
      <p:sp>
        <p:nvSpPr>
          <p:cNvPr id="3" name="Content Placeholder 2"/>
          <p:cNvSpPr>
            <a:spLocks noGrp="1"/>
          </p:cNvSpPr>
          <p:nvPr>
            <p:ph idx="1"/>
          </p:nvPr>
        </p:nvSpPr>
        <p:spPr>
          <a:xfrm>
            <a:off x="-36512" y="793695"/>
            <a:ext cx="9115400" cy="3139361"/>
          </a:xfrm>
          <a:solidFill>
            <a:schemeClr val="tx2"/>
          </a:solidFill>
        </p:spPr>
        <p:txBody>
          <a:bodyPr>
            <a:normAutofit/>
          </a:bodyPr>
          <a:lstStyle/>
          <a:p>
            <a:r>
              <a:rPr lang="en-US" sz="2400" dirty="0" smtClean="0"/>
              <a:t>A </a:t>
            </a:r>
            <a:r>
              <a:rPr lang="en-US" sz="2400" dirty="0"/>
              <a:t>tuple is another sequence data type that is similar to the list. A tuple consists of a number of values separated by commas. Unlike lists, however, tuples are enclosed within parentheses.</a:t>
            </a:r>
          </a:p>
          <a:p>
            <a:r>
              <a:rPr lang="en-US" sz="2400" dirty="0"/>
              <a:t>The main differences between lists and tuples are: Lists are enclosed in brackets ( [ ] ) and their elements and size can be changed, while tuples are enclosed in parentheses ( ( ) ) and cannot be updated. Tuples can be thought of as </a:t>
            </a:r>
            <a:r>
              <a:rPr lang="en-US" sz="2400" b="1" dirty="0"/>
              <a:t>read-only</a:t>
            </a:r>
            <a:r>
              <a:rPr lang="en-US" sz="2400" dirty="0"/>
              <a:t> lists. For example −</a:t>
            </a:r>
          </a:p>
          <a:p>
            <a:endParaRPr lang="en-US" sz="2400" dirty="0"/>
          </a:p>
        </p:txBody>
      </p:sp>
      <p:pic>
        <p:nvPicPr>
          <p:cNvPr id="4" name="Picture 3"/>
          <p:cNvPicPr>
            <a:picLocks noChangeAspect="1"/>
          </p:cNvPicPr>
          <p:nvPr/>
        </p:nvPicPr>
        <p:blipFill>
          <a:blip r:embed="rId2"/>
          <a:stretch>
            <a:fillRect/>
          </a:stretch>
        </p:blipFill>
        <p:spPr>
          <a:xfrm>
            <a:off x="474531" y="4293096"/>
            <a:ext cx="5076825" cy="2160240"/>
          </a:xfrm>
          <a:prstGeom prst="rect">
            <a:avLst/>
          </a:prstGeom>
        </p:spPr>
      </p:pic>
      <p:pic>
        <p:nvPicPr>
          <p:cNvPr id="5" name="Picture 4"/>
          <p:cNvPicPr>
            <a:picLocks noChangeAspect="1"/>
          </p:cNvPicPr>
          <p:nvPr/>
        </p:nvPicPr>
        <p:blipFill>
          <a:blip r:embed="rId3"/>
          <a:stretch>
            <a:fillRect/>
          </a:stretch>
        </p:blipFill>
        <p:spPr>
          <a:xfrm>
            <a:off x="5652120" y="4435971"/>
            <a:ext cx="3248025" cy="1801341"/>
          </a:xfrm>
          <a:prstGeom prst="rect">
            <a:avLst/>
          </a:prstGeom>
        </p:spPr>
      </p:pic>
    </p:spTree>
    <p:extLst>
      <p:ext uri="{BB962C8B-B14F-4D97-AF65-F5344CB8AC3E}">
        <p14:creationId xmlns:p14="http://schemas.microsoft.com/office/powerpoint/2010/main" val="10137744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Dictionary</a:t>
            </a:r>
            <a:br>
              <a:rPr lang="en-US" dirty="0"/>
            </a:br>
            <a:endParaRPr lang="en-US" dirty="0"/>
          </a:p>
        </p:txBody>
      </p:sp>
      <p:sp>
        <p:nvSpPr>
          <p:cNvPr id="3" name="Content Placeholder 2"/>
          <p:cNvSpPr>
            <a:spLocks noGrp="1"/>
          </p:cNvSpPr>
          <p:nvPr>
            <p:ph idx="1"/>
          </p:nvPr>
        </p:nvSpPr>
        <p:spPr>
          <a:xfrm>
            <a:off x="14648" y="765519"/>
            <a:ext cx="8949839" cy="3023521"/>
          </a:xfrm>
          <a:solidFill>
            <a:schemeClr val="tx2"/>
          </a:solidFill>
        </p:spPr>
        <p:txBody>
          <a:bodyPr>
            <a:normAutofit/>
          </a:bodyPr>
          <a:lstStyle/>
          <a:p>
            <a:r>
              <a:rPr lang="en-US" sz="2400" dirty="0" smtClean="0"/>
              <a:t>Python's </a:t>
            </a:r>
            <a:r>
              <a:rPr lang="en-US" sz="2400" dirty="0"/>
              <a:t>dictionaries are kind of hash table type. They work like associative arrays or hashes found in Perl and consist of key-value pairs. A dictionary key can be almost any Python type, but are usually numbers or strings. Values, on the other hand, can be any arbitrary Python object.</a:t>
            </a:r>
          </a:p>
          <a:p>
            <a:r>
              <a:rPr lang="en-US" sz="2400" dirty="0"/>
              <a:t>Dictionaries are enclosed by curly braces ({ }) and values can be assigned and accessed using square braces ([]). For example −</a:t>
            </a:r>
          </a:p>
          <a:p>
            <a:endParaRPr lang="en-US" sz="2400" dirty="0"/>
          </a:p>
        </p:txBody>
      </p:sp>
      <p:pic>
        <p:nvPicPr>
          <p:cNvPr id="4" name="Picture 3"/>
          <p:cNvPicPr>
            <a:picLocks noChangeAspect="1"/>
          </p:cNvPicPr>
          <p:nvPr/>
        </p:nvPicPr>
        <p:blipFill>
          <a:blip r:embed="rId2"/>
          <a:stretch>
            <a:fillRect/>
          </a:stretch>
        </p:blipFill>
        <p:spPr>
          <a:xfrm>
            <a:off x="193179" y="3861047"/>
            <a:ext cx="4450829" cy="2677735"/>
          </a:xfrm>
          <a:prstGeom prst="rect">
            <a:avLst/>
          </a:prstGeom>
        </p:spPr>
      </p:pic>
      <p:pic>
        <p:nvPicPr>
          <p:cNvPr id="5" name="Picture 4"/>
          <p:cNvPicPr>
            <a:picLocks noChangeAspect="1"/>
          </p:cNvPicPr>
          <p:nvPr/>
        </p:nvPicPr>
        <p:blipFill>
          <a:blip r:embed="rId3"/>
          <a:stretch>
            <a:fillRect/>
          </a:stretch>
        </p:blipFill>
        <p:spPr>
          <a:xfrm>
            <a:off x="4932039" y="4149080"/>
            <a:ext cx="4093731" cy="1872208"/>
          </a:xfrm>
          <a:prstGeom prst="rect">
            <a:avLst/>
          </a:prstGeom>
        </p:spPr>
      </p:pic>
    </p:spTree>
    <p:extLst>
      <p:ext uri="{BB962C8B-B14F-4D97-AF65-F5344CB8AC3E}">
        <p14:creationId xmlns:p14="http://schemas.microsoft.com/office/powerpoint/2010/main" val="2612630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0000"/>
                </a:solidFill>
                <a:latin typeface="Heebo"/>
              </a:rPr>
              <a:t>Data Type Conversion</a:t>
            </a:r>
            <a:br>
              <a:rPr lang="en-US" dirty="0">
                <a:solidFill>
                  <a:srgbClr val="000000"/>
                </a:solidFill>
                <a:latin typeface="Heebo"/>
              </a:rPr>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5381843"/>
              </p:ext>
            </p:extLst>
          </p:nvPr>
        </p:nvGraphicFramePr>
        <p:xfrm>
          <a:off x="457200" y="3429000"/>
          <a:ext cx="8136904" cy="3390602"/>
        </p:xfrm>
        <a:graphic>
          <a:graphicData uri="http://schemas.openxmlformats.org/drawingml/2006/table">
            <a:tbl>
              <a:tblPr/>
              <a:tblGrid>
                <a:gridCol w="2880320">
                  <a:extLst>
                    <a:ext uri="{9D8B030D-6E8A-4147-A177-3AD203B41FA5}">
                      <a16:colId xmlns:a16="http://schemas.microsoft.com/office/drawing/2014/main" val="1381344315"/>
                    </a:ext>
                  </a:extLst>
                </a:gridCol>
                <a:gridCol w="5256584">
                  <a:extLst>
                    <a:ext uri="{9D8B030D-6E8A-4147-A177-3AD203B41FA5}">
                      <a16:colId xmlns:a16="http://schemas.microsoft.com/office/drawing/2014/main" val="1564269376"/>
                    </a:ext>
                  </a:extLst>
                </a:gridCol>
              </a:tblGrid>
              <a:tr h="229827">
                <a:tc>
                  <a:txBody>
                    <a:bodyPr/>
                    <a:lstStyle/>
                    <a:p>
                      <a:pPr algn="ctr" fontAlgn="t"/>
                      <a:r>
                        <a:rPr lang="en-US" sz="1200" dirty="0" err="1">
                          <a:effectLst/>
                        </a:rPr>
                        <a:t>Sr.No</a:t>
                      </a:r>
                      <a:r>
                        <a:rPr lang="en-US" sz="1200" dirty="0">
                          <a:effectLst/>
                        </a:rPr>
                        <a:t>.</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ctr" fontAlgn="t"/>
                      <a:r>
                        <a:rPr lang="en-US" sz="1200">
                          <a:effectLst/>
                        </a:rPr>
                        <a:t>Function &amp; Description</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579783347"/>
                  </a:ext>
                </a:extLst>
              </a:tr>
              <a:tr h="444603">
                <a:tc>
                  <a:txBody>
                    <a:bodyPr/>
                    <a:lstStyle/>
                    <a:p>
                      <a:pPr fontAlgn="t"/>
                      <a:r>
                        <a:rPr lang="en-US" sz="1200" dirty="0" smtClean="0">
                          <a:effectLst/>
                        </a:rPr>
                        <a:t>1</a:t>
                      </a:r>
                      <a:endParaRPr lang="en-US" sz="1200" dirty="0">
                        <a:effectLst/>
                      </a:endParaRP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sz="1200" b="1" dirty="0" err="1" smtClean="0">
                          <a:solidFill>
                            <a:srgbClr val="000000"/>
                          </a:solidFill>
                          <a:effectLst/>
                        </a:rPr>
                        <a:t>int</a:t>
                      </a:r>
                      <a:r>
                        <a:rPr lang="en-US" sz="1200" b="1" dirty="0" smtClean="0">
                          <a:solidFill>
                            <a:srgbClr val="000000"/>
                          </a:solidFill>
                          <a:effectLst/>
                        </a:rPr>
                        <a:t>(x [,base])</a:t>
                      </a:r>
                      <a:endParaRPr lang="en-US" sz="1200" dirty="0" smtClean="0">
                        <a:solidFill>
                          <a:srgbClr val="000000"/>
                        </a:solidFill>
                        <a:effectLst/>
                      </a:endParaRPr>
                    </a:p>
                    <a:p>
                      <a:pPr algn="just" fontAlgn="t"/>
                      <a:r>
                        <a:rPr lang="en-US" sz="1200" dirty="0" smtClean="0">
                          <a:solidFill>
                            <a:srgbClr val="000000"/>
                          </a:solidFill>
                          <a:effectLst/>
                        </a:rPr>
                        <a:t>Converts x to an integer. base specifies the base if x is a string.</a:t>
                      </a:r>
                      <a:endParaRPr lang="en-US" sz="1200" dirty="0">
                        <a:solidFill>
                          <a:srgbClr val="000000"/>
                        </a:solidFill>
                        <a:effectLst/>
                      </a:endParaRP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508570897"/>
                  </a:ext>
                </a:extLst>
              </a:tr>
              <a:tr h="561229">
                <a:tc>
                  <a:txBody>
                    <a:bodyPr/>
                    <a:lstStyle/>
                    <a:p>
                      <a:pPr fontAlgn="t"/>
                      <a:r>
                        <a:rPr lang="en-US" dirty="0" smtClean="0">
                          <a:effectLst/>
                        </a:rPr>
                        <a:t>2</a:t>
                      </a:r>
                      <a:endParaRPr lang="en-US" dirty="0">
                        <a:effectLst/>
                      </a:endParaRP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b="1" dirty="0">
                          <a:solidFill>
                            <a:srgbClr val="000000"/>
                          </a:solidFill>
                          <a:effectLst/>
                        </a:rPr>
                        <a:t>tuple(s)</a:t>
                      </a:r>
                      <a:endParaRPr lang="en-US" dirty="0">
                        <a:solidFill>
                          <a:srgbClr val="000000"/>
                        </a:solidFill>
                        <a:effectLst/>
                      </a:endParaRPr>
                    </a:p>
                    <a:p>
                      <a:pPr algn="just" fontAlgn="t"/>
                      <a:r>
                        <a:rPr lang="en-US" dirty="0">
                          <a:solidFill>
                            <a:srgbClr val="000000"/>
                          </a:solidFill>
                          <a:effectLst/>
                        </a:rPr>
                        <a:t>Converts s to a tuple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469845622"/>
                  </a:ext>
                </a:extLst>
              </a:tr>
              <a:tr h="376234">
                <a:tc>
                  <a:txBody>
                    <a:bodyPr/>
                    <a:lstStyle/>
                    <a:p>
                      <a:pPr fontAlgn="t"/>
                      <a:r>
                        <a:rPr lang="en-US" sz="1200">
                          <a:effectLst/>
                        </a:rPr>
                        <a:t>3</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sz="1200" b="1">
                          <a:solidFill>
                            <a:srgbClr val="000000"/>
                          </a:solidFill>
                          <a:effectLst/>
                        </a:rPr>
                        <a:t>float(x)</a:t>
                      </a:r>
                      <a:endParaRPr lang="en-US" sz="1200">
                        <a:solidFill>
                          <a:srgbClr val="000000"/>
                        </a:solidFill>
                        <a:effectLst/>
                      </a:endParaRPr>
                    </a:p>
                    <a:p>
                      <a:pPr algn="just" fontAlgn="t"/>
                      <a:r>
                        <a:rPr lang="en-US" sz="1200">
                          <a:solidFill>
                            <a:srgbClr val="000000"/>
                          </a:solidFill>
                          <a:effectLst/>
                        </a:rPr>
                        <a:t>Converts x to a floating-point number.</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3893690807"/>
                  </a:ext>
                </a:extLst>
              </a:tr>
              <a:tr h="522642">
                <a:tc>
                  <a:txBody>
                    <a:bodyPr/>
                    <a:lstStyle/>
                    <a:p>
                      <a:pPr fontAlgn="t"/>
                      <a:r>
                        <a:rPr lang="en-US" sz="1200" dirty="0">
                          <a:effectLst/>
                        </a:rPr>
                        <a:t>4</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sz="1200" b="1" dirty="0">
                          <a:solidFill>
                            <a:srgbClr val="000000"/>
                          </a:solidFill>
                          <a:effectLst/>
                        </a:rPr>
                        <a:t>complex(real [,</a:t>
                      </a:r>
                      <a:r>
                        <a:rPr lang="en-US" sz="1200" b="1" dirty="0" err="1">
                          <a:solidFill>
                            <a:srgbClr val="000000"/>
                          </a:solidFill>
                          <a:effectLst/>
                        </a:rPr>
                        <a:t>imag</a:t>
                      </a:r>
                      <a:r>
                        <a:rPr lang="en-US" sz="1200" b="1" dirty="0">
                          <a:solidFill>
                            <a:srgbClr val="000000"/>
                          </a:solidFill>
                          <a:effectLst/>
                        </a:rPr>
                        <a:t>])</a:t>
                      </a:r>
                      <a:endParaRPr lang="en-US" sz="1200" dirty="0">
                        <a:solidFill>
                          <a:srgbClr val="000000"/>
                        </a:solidFill>
                        <a:effectLst/>
                      </a:endParaRPr>
                    </a:p>
                    <a:p>
                      <a:pPr algn="just" fontAlgn="t"/>
                      <a:r>
                        <a:rPr lang="en-US" sz="1200" dirty="0">
                          <a:solidFill>
                            <a:srgbClr val="000000"/>
                          </a:solidFill>
                          <a:effectLst/>
                        </a:rPr>
                        <a:t>Creates a complex number</a:t>
                      </a:r>
                      <a:r>
                        <a:rPr lang="en-US" sz="1200" dirty="0" smtClean="0">
                          <a:solidFill>
                            <a:srgbClr val="000000"/>
                          </a:solidFill>
                          <a:effectLst/>
                        </a:rPr>
                        <a:t>. Complex number =  Real and imaginary number</a:t>
                      </a:r>
                      <a:endParaRPr lang="en-US" sz="1200" dirty="0">
                        <a:solidFill>
                          <a:srgbClr val="000000"/>
                        </a:solidFill>
                        <a:effectLst/>
                      </a:endParaRP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1865060799"/>
                  </a:ext>
                </a:extLst>
              </a:tr>
              <a:tr h="444603">
                <a:tc>
                  <a:txBody>
                    <a:bodyPr/>
                    <a:lstStyle/>
                    <a:p>
                      <a:pPr fontAlgn="t"/>
                      <a:r>
                        <a:rPr lang="en-US" sz="1200">
                          <a:effectLst/>
                        </a:rPr>
                        <a:t>5</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sz="1200" b="1" dirty="0" err="1">
                          <a:solidFill>
                            <a:srgbClr val="000000"/>
                          </a:solidFill>
                          <a:effectLst/>
                        </a:rPr>
                        <a:t>str</a:t>
                      </a:r>
                      <a:r>
                        <a:rPr lang="en-US" sz="1200" b="1" dirty="0">
                          <a:solidFill>
                            <a:srgbClr val="000000"/>
                          </a:solidFill>
                          <a:effectLst/>
                        </a:rPr>
                        <a:t>(x)</a:t>
                      </a:r>
                      <a:endParaRPr lang="en-US" sz="1200" dirty="0">
                        <a:solidFill>
                          <a:srgbClr val="000000"/>
                        </a:solidFill>
                        <a:effectLst/>
                      </a:endParaRPr>
                    </a:p>
                    <a:p>
                      <a:pPr algn="just" fontAlgn="t"/>
                      <a:r>
                        <a:rPr lang="en-US" sz="1200" dirty="0">
                          <a:solidFill>
                            <a:srgbClr val="000000"/>
                          </a:solidFill>
                          <a:effectLst/>
                        </a:rPr>
                        <a:t>Converts object x to a string representation.</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2255011643"/>
                  </a:ext>
                </a:extLst>
              </a:tr>
              <a:tr h="444603">
                <a:tc>
                  <a:txBody>
                    <a:bodyPr/>
                    <a:lstStyle/>
                    <a:p>
                      <a:pPr fontAlgn="t"/>
                      <a:r>
                        <a:rPr lang="en-US" sz="1200">
                          <a:effectLst/>
                        </a:rPr>
                        <a:t>6</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tc>
                  <a:txBody>
                    <a:bodyPr/>
                    <a:lstStyle/>
                    <a:p>
                      <a:pPr algn="just" fontAlgn="t"/>
                      <a:r>
                        <a:rPr lang="en-US" sz="1200" b="1" dirty="0" err="1">
                          <a:solidFill>
                            <a:srgbClr val="000000"/>
                          </a:solidFill>
                          <a:effectLst/>
                        </a:rPr>
                        <a:t>repr</a:t>
                      </a:r>
                      <a:r>
                        <a:rPr lang="en-US" sz="1200" b="1" dirty="0">
                          <a:solidFill>
                            <a:srgbClr val="000000"/>
                          </a:solidFill>
                          <a:effectLst/>
                        </a:rPr>
                        <a:t>(x)</a:t>
                      </a:r>
                      <a:endParaRPr lang="en-US" sz="1200" dirty="0">
                        <a:solidFill>
                          <a:srgbClr val="000000"/>
                        </a:solidFill>
                        <a:effectLst/>
                      </a:endParaRPr>
                    </a:p>
                    <a:p>
                      <a:pPr algn="just" fontAlgn="t"/>
                      <a:r>
                        <a:rPr lang="en-US" sz="1200" dirty="0">
                          <a:solidFill>
                            <a:srgbClr val="000000"/>
                          </a:solidFill>
                          <a:effectLst/>
                        </a:rPr>
                        <a:t>Converts object x to an expression string.</a:t>
                      </a:r>
                    </a:p>
                  </a:txBody>
                  <a:tcPr marL="52100" marR="52100" marT="52100" marB="521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solidFill>
                  </a:tcPr>
                </a:tc>
                <a:extLst>
                  <a:ext uri="{0D108BD9-81ED-4DB2-BD59-A6C34878D82A}">
                    <a16:rowId xmlns:a16="http://schemas.microsoft.com/office/drawing/2014/main" val="62578006"/>
                  </a:ext>
                </a:extLst>
              </a:tr>
            </a:tbl>
          </a:graphicData>
        </a:graphic>
      </p:graphicFrame>
      <p:sp>
        <p:nvSpPr>
          <p:cNvPr id="5" name="Rectangle 4"/>
          <p:cNvSpPr/>
          <p:nvPr/>
        </p:nvSpPr>
        <p:spPr>
          <a:xfrm>
            <a:off x="323528" y="1052736"/>
            <a:ext cx="8712968" cy="2308324"/>
          </a:xfrm>
          <a:prstGeom prst="rect">
            <a:avLst/>
          </a:prstGeom>
          <a:solidFill>
            <a:schemeClr val="tx2">
              <a:lumMod val="20000"/>
              <a:lumOff val="80000"/>
            </a:schemeClr>
          </a:solidFill>
        </p:spPr>
        <p:txBody>
          <a:bodyPr wrap="square">
            <a:spAutoFit/>
          </a:bodyPr>
          <a:lstStyle/>
          <a:p>
            <a:pPr algn="just"/>
            <a:r>
              <a:rPr lang="en-US" sz="2400" dirty="0" smtClean="0">
                <a:solidFill>
                  <a:srgbClr val="000000"/>
                </a:solidFill>
                <a:latin typeface="Times New Roman" panose="02020603050405020304" pitchFamily="18" charset="0"/>
                <a:cs typeface="Times New Roman" panose="02020603050405020304" pitchFamily="18" charset="0"/>
              </a:rPr>
              <a:t>Sometimes</a:t>
            </a:r>
            <a:r>
              <a:rPr lang="en-US" sz="2400" dirty="0">
                <a:solidFill>
                  <a:srgbClr val="000000"/>
                </a:solidFill>
                <a:latin typeface="Times New Roman" panose="02020603050405020304" pitchFamily="18" charset="0"/>
                <a:cs typeface="Times New Roman" panose="02020603050405020304" pitchFamily="18" charset="0"/>
              </a:rPr>
              <a:t>, you may need to perform conversions between the built-in types. To convert between types, you simply use the type name as a function.</a:t>
            </a:r>
          </a:p>
          <a:p>
            <a:pPr algn="just"/>
            <a:r>
              <a:rPr lang="en-US" sz="2400" dirty="0">
                <a:solidFill>
                  <a:srgbClr val="000000"/>
                </a:solidFill>
                <a:latin typeface="Times New Roman" panose="02020603050405020304" pitchFamily="18" charset="0"/>
                <a:cs typeface="Times New Roman" panose="02020603050405020304" pitchFamily="18" charset="0"/>
              </a:rPr>
              <a:t>There are several built-in functions to perform conversion from one data type to another. These functions return a new object representing the converted value.</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31038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641" y="749649"/>
            <a:ext cx="8876839" cy="2895375"/>
          </a:xfrm>
          <a:prstGeom prst="rect">
            <a:avLst/>
          </a:prstGeom>
        </p:spPr>
      </p:pic>
      <p:pic>
        <p:nvPicPr>
          <p:cNvPr id="6" name="Picture 5"/>
          <p:cNvPicPr>
            <a:picLocks noChangeAspect="1"/>
          </p:cNvPicPr>
          <p:nvPr/>
        </p:nvPicPr>
        <p:blipFill>
          <a:blip r:embed="rId3"/>
          <a:stretch>
            <a:fillRect/>
          </a:stretch>
        </p:blipFill>
        <p:spPr>
          <a:xfrm>
            <a:off x="35226" y="3645024"/>
            <a:ext cx="8892480" cy="2932066"/>
          </a:xfrm>
          <a:prstGeom prst="rect">
            <a:avLst/>
          </a:prstGeom>
        </p:spPr>
      </p:pic>
      <p:pic>
        <p:nvPicPr>
          <p:cNvPr id="7" name="Picture 6"/>
          <p:cNvPicPr>
            <a:picLocks noChangeAspect="1"/>
          </p:cNvPicPr>
          <p:nvPr/>
        </p:nvPicPr>
        <p:blipFill>
          <a:blip r:embed="rId4"/>
          <a:stretch>
            <a:fillRect/>
          </a:stretch>
        </p:blipFill>
        <p:spPr>
          <a:xfrm>
            <a:off x="0" y="0"/>
            <a:ext cx="8892480" cy="1219946"/>
          </a:xfrm>
          <a:prstGeom prst="rect">
            <a:avLst/>
          </a:prstGeom>
        </p:spPr>
      </p:pic>
    </p:spTree>
    <p:extLst>
      <p:ext uri="{BB962C8B-B14F-4D97-AF65-F5344CB8AC3E}">
        <p14:creationId xmlns:p14="http://schemas.microsoft.com/office/powerpoint/2010/main" val="9251019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92" y="1484784"/>
            <a:ext cx="8656227" cy="3384376"/>
          </a:xfrm>
          <a:prstGeom prst="rect">
            <a:avLst/>
          </a:prstGeom>
        </p:spPr>
      </p:pic>
    </p:spTree>
    <p:extLst>
      <p:ext uri="{BB962C8B-B14F-4D97-AF65-F5344CB8AC3E}">
        <p14:creationId xmlns:p14="http://schemas.microsoft.com/office/powerpoint/2010/main" val="3504403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LEARNING OUTCOMES</a:t>
            </a:r>
          </a:p>
        </p:txBody>
      </p:sp>
      <p:sp>
        <p:nvSpPr>
          <p:cNvPr id="3" name="Rectangle 2"/>
          <p:cNvSpPr/>
          <p:nvPr/>
        </p:nvSpPr>
        <p:spPr>
          <a:xfrm>
            <a:off x="1285852" y="1643050"/>
            <a:ext cx="7643866" cy="3970318"/>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After studying this lesson, students will be able to:</a:t>
            </a:r>
          </a:p>
          <a:p>
            <a:endParaRPr lang="en-IN" sz="2800" b="1" dirty="0" smtClean="0">
              <a:solidFill>
                <a:schemeClr val="bg1"/>
              </a:solidFill>
              <a:effectLst>
                <a:outerShdw blurRad="38100" dist="38100" dir="2700000" algn="tl">
                  <a:srgbClr val="000000">
                    <a:alpha val="43137"/>
                  </a:srgbClr>
                </a:outerShdw>
              </a:effectLst>
            </a:endParaRPr>
          </a:p>
          <a:p>
            <a:pPr>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Understand the concept and usage of selection and iteration statements.</a:t>
            </a:r>
          </a:p>
          <a:p>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Know various types of loops available in Python.</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Analyze the problem, decide and evaluate conditions.</a:t>
            </a: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068" y="476672"/>
            <a:ext cx="7642291" cy="6048672"/>
          </a:xfrm>
          <a:prstGeom prst="rect">
            <a:avLst/>
          </a:prstGeom>
        </p:spPr>
      </p:pic>
      <p:pic>
        <p:nvPicPr>
          <p:cNvPr id="5" name="Picture 4"/>
          <p:cNvPicPr>
            <a:picLocks noChangeAspect="1"/>
          </p:cNvPicPr>
          <p:nvPr/>
        </p:nvPicPr>
        <p:blipFill>
          <a:blip r:embed="rId3"/>
          <a:stretch>
            <a:fillRect/>
          </a:stretch>
        </p:blipFill>
        <p:spPr>
          <a:xfrm>
            <a:off x="170069" y="4581128"/>
            <a:ext cx="4977995" cy="1944216"/>
          </a:xfrm>
          <a:prstGeom prst="rect">
            <a:avLst/>
          </a:prstGeom>
        </p:spPr>
      </p:pic>
    </p:spTree>
    <p:extLst>
      <p:ext uri="{BB962C8B-B14F-4D97-AF65-F5344CB8AC3E}">
        <p14:creationId xmlns:p14="http://schemas.microsoft.com/office/powerpoint/2010/main" val="288977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248" y="248194"/>
            <a:ext cx="3682752" cy="686525"/>
          </a:xfrm>
          <a:solidFill>
            <a:srgbClr val="FFFF00"/>
          </a:solidFill>
        </p:spPr>
        <p:txBody>
          <a:bodyPr>
            <a:normAutofit fontScale="90000"/>
          </a:bodyPr>
          <a:lstStyle/>
          <a:p>
            <a:r>
              <a:rPr lang="en-US" dirty="0" smtClean="0"/>
              <a:t/>
            </a:r>
            <a:br>
              <a:rPr lang="en-US" dirty="0" smtClean="0"/>
            </a:br>
            <a:r>
              <a:rPr lang="en-US" dirty="0" smtClean="0"/>
              <a:t>Using </a:t>
            </a:r>
            <a:r>
              <a:rPr lang="en-US" dirty="0"/>
              <a:t>Blank Lines</a:t>
            </a:r>
            <a:br>
              <a:rPr lang="en-US" dirty="0"/>
            </a:br>
            <a:endParaRPr lang="en-US" dirty="0"/>
          </a:p>
        </p:txBody>
      </p:sp>
      <p:sp>
        <p:nvSpPr>
          <p:cNvPr id="5" name="Content Placeholder 4"/>
          <p:cNvSpPr>
            <a:spLocks noGrp="1"/>
          </p:cNvSpPr>
          <p:nvPr>
            <p:ph idx="1"/>
          </p:nvPr>
        </p:nvSpPr>
        <p:spPr/>
        <p:txBody>
          <a:bodyPr/>
          <a:lstStyle/>
          <a:p>
            <a:r>
              <a:rPr lang="en-US" dirty="0" smtClean="0"/>
              <a:t>A </a:t>
            </a:r>
            <a:r>
              <a:rPr lang="en-US" dirty="0"/>
              <a:t>line containing only whitespace, possibly with a comment, is known as a blank line and Python totally ignores it.</a:t>
            </a:r>
          </a:p>
          <a:p>
            <a:r>
              <a:rPr lang="en-US" dirty="0"/>
              <a:t>In an interactive interpreter session, you must enter an empty physical line to terminate a multiline statement.</a:t>
            </a:r>
          </a:p>
          <a:p>
            <a:endParaRPr lang="en-US" dirty="0"/>
          </a:p>
        </p:txBody>
      </p:sp>
      <p:sp>
        <p:nvSpPr>
          <p:cNvPr id="6" name="Rectangle 1"/>
          <p:cNvSpPr>
            <a:spLocks noChangeArrowheads="1"/>
          </p:cNvSpPr>
          <p:nvPr/>
        </p:nvSpPr>
        <p:spPr bwMode="auto">
          <a:xfrm>
            <a:off x="23528" y="5330436"/>
            <a:ext cx="8868952" cy="146193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Nunito"/>
              </a:rPr>
              <a:t>The semicolon ( ; ) allows multiple statements on the single line given that neither statement starts a new code block.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Nunito"/>
              </a:rPr>
              <a:t> Here is a sample snip using the semicolon −</a:t>
            </a:r>
            <a:endParaRPr kumimoji="0" lang="en-US" altLang="en-US" sz="2000" b="0" i="0" u="none" strike="noStrike" cap="none" normalizeH="0" baseline="0" smtClean="0">
              <a:ln>
                <a:noFill/>
              </a:ln>
              <a:solidFill>
                <a:srgbClr val="000088"/>
              </a:solidFill>
              <a:effectLst/>
              <a:latin typeface="var(--bs-font-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000088"/>
                </a:solidFill>
                <a:effectLst/>
                <a:latin typeface="var(--bs-font-monospace)"/>
              </a:rPr>
              <a:t>import</a:t>
            </a:r>
            <a:r>
              <a:rPr kumimoji="0" lang="en-US" altLang="en-US" sz="2000" b="0" i="0" u="none" strike="noStrike" cap="none" normalizeH="0" baseline="0" smtClean="0">
                <a:ln>
                  <a:noFill/>
                </a:ln>
                <a:solidFill>
                  <a:srgbClr val="000000"/>
                </a:solidFill>
                <a:effectLst/>
                <a:latin typeface="var(--bs-font-monospace)"/>
              </a:rPr>
              <a:t> sys</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 x </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 </a:t>
            </a:r>
            <a:r>
              <a:rPr kumimoji="0" lang="en-US" altLang="en-US" sz="2000" b="0" i="0" u="none" strike="noStrike" cap="none" normalizeH="0" baseline="0" smtClean="0">
                <a:ln>
                  <a:noFill/>
                </a:ln>
                <a:solidFill>
                  <a:srgbClr val="008800"/>
                </a:solidFill>
                <a:effectLst/>
                <a:latin typeface="var(--bs-font-monospace)"/>
              </a:rPr>
              <a:t>'foo'</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 sys</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stdout</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write</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x </a:t>
            </a:r>
            <a:r>
              <a:rPr kumimoji="0" lang="en-US" altLang="en-US" sz="2000" b="0" i="0" u="none" strike="noStrike" cap="none" normalizeH="0" baseline="0" smtClean="0">
                <a:ln>
                  <a:noFill/>
                </a:ln>
                <a:solidFill>
                  <a:srgbClr val="666600"/>
                </a:solidFill>
                <a:effectLst/>
                <a:latin typeface="var(--bs-font-monospace)"/>
              </a:rPr>
              <a:t>+</a:t>
            </a:r>
            <a:r>
              <a:rPr kumimoji="0" lang="en-US" altLang="en-US" sz="2000" b="0" i="0" u="none" strike="noStrike" cap="none" normalizeH="0" baseline="0" smtClean="0">
                <a:ln>
                  <a:noFill/>
                </a:ln>
                <a:solidFill>
                  <a:srgbClr val="000000"/>
                </a:solidFill>
                <a:effectLst/>
                <a:latin typeface="var(--bs-font-monospace)"/>
              </a:rPr>
              <a:t> </a:t>
            </a:r>
            <a:r>
              <a:rPr kumimoji="0" lang="en-US" altLang="en-US" sz="2000" b="0" i="0" u="none" strike="noStrike" cap="none" normalizeH="0" baseline="0" smtClean="0">
                <a:ln>
                  <a:noFill/>
                </a:ln>
                <a:solidFill>
                  <a:srgbClr val="008800"/>
                </a:solidFill>
                <a:effectLst/>
                <a:latin typeface="var(--bs-font-monospace)"/>
              </a:rPr>
              <a:t>'\n'</a:t>
            </a:r>
            <a:r>
              <a:rPr kumimoji="0" lang="en-US" altLang="en-US" sz="2000" b="0" i="0" u="none" strike="noStrike" cap="none" normalizeH="0" baseline="0" smtClean="0">
                <a:ln>
                  <a:noFill/>
                </a:ln>
                <a:solidFill>
                  <a:srgbClr val="666600"/>
                </a:solidFill>
                <a:effectLst/>
                <a:latin typeface="var(--bs-font-monospace)"/>
              </a:rPr>
              <a:t>)</a:t>
            </a:r>
            <a:r>
              <a:rPr kumimoji="0" lang="en-US" altLang="en-US" sz="1200" b="0" i="0" u="none" strike="noStrike" cap="none" normalizeH="0" baseline="0" smtClean="0">
                <a:ln>
                  <a:noFill/>
                </a:ln>
                <a:solidFill>
                  <a:schemeClr val="tx1"/>
                </a:solidFill>
                <a:effectLs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457200" y="4413954"/>
            <a:ext cx="6644768" cy="584775"/>
          </a:xfrm>
          <a:prstGeom prst="rect">
            <a:avLst/>
          </a:prstGeom>
          <a:solidFill>
            <a:schemeClr val="tx2">
              <a:lumMod val="60000"/>
              <a:lumOff val="40000"/>
            </a:schemeClr>
          </a:solidFill>
        </p:spPr>
        <p:txBody>
          <a:bodyPr wrap="none">
            <a:spAutoFit/>
          </a:bodyPr>
          <a:lstStyle/>
          <a:p>
            <a:r>
              <a:rPr lang="en-US" sz="3200" b="1" dirty="0">
                <a:solidFill>
                  <a:srgbClr val="FFFF00"/>
                </a:solidFill>
                <a:latin typeface="Times New Roman" panose="02020603050405020304" pitchFamily="18" charset="0"/>
                <a:cs typeface="Times New Roman" panose="02020603050405020304" pitchFamily="18" charset="0"/>
              </a:rPr>
              <a:t>Multiple Statements on a Single Line</a:t>
            </a:r>
            <a:endParaRPr lang="en-US" sz="3200" b="1" i="0" dirty="0">
              <a:solidFill>
                <a:srgbClr val="FFFF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56228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680" y="116632"/>
            <a:ext cx="4608512" cy="1143000"/>
          </a:xfrm>
          <a:solidFill>
            <a:srgbClr val="FFFF00"/>
          </a:solidFill>
        </p:spPr>
        <p:txBody>
          <a:bodyPr>
            <a:normAutofit fontScale="90000"/>
          </a:bodyPr>
          <a:lstStyle/>
          <a:p>
            <a:r>
              <a:rPr lang="en-US" sz="4900" dirty="0"/>
              <a:t>Types of Operator</a:t>
            </a:r>
            <a:r>
              <a:rPr lang="en-US" dirty="0"/>
              <a:t/>
            </a:r>
            <a:br>
              <a:rPr lang="en-US" dirty="0"/>
            </a:br>
            <a:endParaRPr lang="en-US" dirty="0"/>
          </a:p>
        </p:txBody>
      </p:sp>
      <p:sp>
        <p:nvSpPr>
          <p:cNvPr id="3" name="Content Placeholder 2"/>
          <p:cNvSpPr>
            <a:spLocks noGrp="1"/>
          </p:cNvSpPr>
          <p:nvPr>
            <p:ph idx="1"/>
          </p:nvPr>
        </p:nvSpPr>
        <p:spPr>
          <a:xfrm>
            <a:off x="457200" y="1443835"/>
            <a:ext cx="8363272" cy="5009501"/>
          </a:xfrm>
          <a:solidFill>
            <a:schemeClr val="tx2"/>
          </a:solidFill>
        </p:spPr>
        <p:txBody>
          <a:bodyPr>
            <a:normAutofit/>
          </a:bodyPr>
          <a:lstStyle/>
          <a:p>
            <a:r>
              <a:rPr lang="en-US" sz="3000" dirty="0"/>
              <a:t>Python language supports the following types of operators.</a:t>
            </a:r>
          </a:p>
          <a:p>
            <a:r>
              <a:rPr lang="en-US" sz="3000" dirty="0"/>
              <a:t>Arithmetic Operators</a:t>
            </a:r>
          </a:p>
          <a:p>
            <a:r>
              <a:rPr lang="en-US" sz="3000" dirty="0"/>
              <a:t>Comparison (Relational) Operators</a:t>
            </a:r>
          </a:p>
          <a:p>
            <a:r>
              <a:rPr lang="en-US" sz="3000" dirty="0"/>
              <a:t>Assignment Operators</a:t>
            </a:r>
          </a:p>
          <a:p>
            <a:r>
              <a:rPr lang="en-US" sz="3000" dirty="0"/>
              <a:t>Logical Operators</a:t>
            </a:r>
          </a:p>
          <a:p>
            <a:r>
              <a:rPr lang="en-US" sz="3000" dirty="0"/>
              <a:t>Bitwise Operators</a:t>
            </a:r>
          </a:p>
          <a:p>
            <a:r>
              <a:rPr lang="en-US" sz="3000" dirty="0"/>
              <a:t>Membership Operators</a:t>
            </a:r>
          </a:p>
          <a:p>
            <a:r>
              <a:rPr lang="en-US" sz="3000" dirty="0"/>
              <a:t>Identity Operators</a:t>
            </a:r>
          </a:p>
          <a:p>
            <a:endParaRPr lang="en-US" dirty="0"/>
          </a:p>
        </p:txBody>
      </p:sp>
    </p:spTree>
    <p:extLst>
      <p:ext uri="{BB962C8B-B14F-4D97-AF65-F5344CB8AC3E}">
        <p14:creationId xmlns:p14="http://schemas.microsoft.com/office/powerpoint/2010/main" val="3478513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0688"/>
            <a:ext cx="8229600" cy="614517"/>
          </a:xfrm>
        </p:spPr>
        <p:txBody>
          <a:bodyPr>
            <a:normAutofit fontScale="90000"/>
          </a:bodyPr>
          <a:lstStyle/>
          <a:p>
            <a:r>
              <a:rPr lang="en-US" dirty="0"/>
              <a:t>Python Arithmetic Operators</a:t>
            </a:r>
            <a:br>
              <a:rPr lang="en-US" dirty="0"/>
            </a:b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251520" y="1358817"/>
            <a:ext cx="8280920" cy="5276562"/>
          </a:xfrm>
          <a:prstGeom prst="rect">
            <a:avLst/>
          </a:prstGeom>
        </p:spPr>
      </p:pic>
      <p:sp>
        <p:nvSpPr>
          <p:cNvPr id="5" name="Rectangle 4"/>
          <p:cNvSpPr/>
          <p:nvPr/>
        </p:nvSpPr>
        <p:spPr>
          <a:xfrm>
            <a:off x="467544" y="697113"/>
            <a:ext cx="7704856" cy="461665"/>
          </a:xfrm>
          <a:prstGeom prst="rect">
            <a:avLst/>
          </a:prstGeom>
          <a:solidFill>
            <a:srgbClr val="66FF33"/>
          </a:solidFill>
        </p:spPr>
        <p:txBody>
          <a:bodyPr wrap="square">
            <a:spAutoFit/>
          </a:bodyPr>
          <a:lstStyle/>
          <a:p>
            <a:r>
              <a:rPr lang="en-US" sz="2400" dirty="0"/>
              <a:t>Assume variable a holds 10 and variable b holds 20, then </a:t>
            </a:r>
          </a:p>
        </p:txBody>
      </p:sp>
    </p:spTree>
    <p:extLst>
      <p:ext uri="{BB962C8B-B14F-4D97-AF65-F5344CB8AC3E}">
        <p14:creationId xmlns:p14="http://schemas.microsoft.com/office/powerpoint/2010/main" val="555828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93" y="260648"/>
            <a:ext cx="8229600" cy="686525"/>
          </a:xfrm>
        </p:spPr>
        <p:txBody>
          <a:bodyPr>
            <a:normAutofit fontScale="90000"/>
          </a:bodyPr>
          <a:lstStyle/>
          <a:p>
            <a:r>
              <a:rPr lang="en-US" dirty="0"/>
              <a:t>Python Comparison Operators</a:t>
            </a:r>
            <a:br>
              <a:rPr lang="en-US" dirty="0"/>
            </a:br>
            <a:endParaRPr lang="en-US" dirty="0"/>
          </a:p>
        </p:txBody>
      </p:sp>
      <p:sp>
        <p:nvSpPr>
          <p:cNvPr id="3" name="Content Placeholder 2"/>
          <p:cNvSpPr>
            <a:spLocks noGrp="1"/>
          </p:cNvSpPr>
          <p:nvPr>
            <p:ph idx="1"/>
          </p:nvPr>
        </p:nvSpPr>
        <p:spPr>
          <a:xfrm>
            <a:off x="345760" y="692696"/>
            <a:ext cx="8229600" cy="1337093"/>
          </a:xfrm>
          <a:solidFill>
            <a:srgbClr val="66FF33"/>
          </a:solidFill>
        </p:spPr>
        <p:txBody>
          <a:bodyPr/>
          <a:lstStyle/>
          <a:p>
            <a:r>
              <a:rPr lang="en-US" sz="2000" dirty="0" smtClean="0">
                <a:solidFill>
                  <a:schemeClr val="tx1"/>
                </a:solidFill>
              </a:rPr>
              <a:t>These </a:t>
            </a:r>
            <a:r>
              <a:rPr lang="en-US" sz="2000" dirty="0">
                <a:solidFill>
                  <a:schemeClr val="tx1"/>
                </a:solidFill>
              </a:rPr>
              <a:t>operators compare the values on either sides of them and decide the relation among them. They are also called Relational operators.</a:t>
            </a:r>
          </a:p>
          <a:p>
            <a:r>
              <a:rPr lang="en-US" sz="2000" dirty="0">
                <a:solidFill>
                  <a:schemeClr val="tx1"/>
                </a:solidFill>
              </a:rPr>
              <a:t>Assume variable a holds 10 and variable b holds 20, then </a:t>
            </a:r>
          </a:p>
          <a:p>
            <a:endParaRPr lang="en-US" dirty="0">
              <a:solidFill>
                <a:schemeClr val="tx1"/>
              </a:solidFill>
            </a:endParaRPr>
          </a:p>
        </p:txBody>
      </p:sp>
      <p:pic>
        <p:nvPicPr>
          <p:cNvPr id="4" name="Picture 3"/>
          <p:cNvPicPr>
            <a:picLocks noChangeAspect="1"/>
          </p:cNvPicPr>
          <p:nvPr/>
        </p:nvPicPr>
        <p:blipFill>
          <a:blip r:embed="rId2"/>
          <a:stretch>
            <a:fillRect/>
          </a:stretch>
        </p:blipFill>
        <p:spPr>
          <a:xfrm>
            <a:off x="231502" y="2204864"/>
            <a:ext cx="8807030" cy="4392488"/>
          </a:xfrm>
          <a:prstGeom prst="rect">
            <a:avLst/>
          </a:prstGeom>
        </p:spPr>
      </p:pic>
    </p:spTree>
    <p:extLst>
      <p:ext uri="{BB962C8B-B14F-4D97-AF65-F5344CB8AC3E}">
        <p14:creationId xmlns:p14="http://schemas.microsoft.com/office/powerpoint/2010/main" val="4120452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36" y="0"/>
            <a:ext cx="8229600" cy="470501"/>
          </a:xfrm>
          <a:solidFill>
            <a:schemeClr val="accent5">
              <a:lumMod val="20000"/>
              <a:lumOff val="80000"/>
            </a:schemeClr>
          </a:solidFill>
        </p:spPr>
        <p:txBody>
          <a:bodyPr>
            <a:normAutofit fontScale="90000"/>
          </a:bodyPr>
          <a:lstStyle/>
          <a:p>
            <a:r>
              <a:rPr lang="en-US" dirty="0" smtClean="0"/>
              <a:t/>
            </a:r>
            <a:br>
              <a:rPr lang="en-US" dirty="0" smtClean="0"/>
            </a:br>
            <a:r>
              <a:rPr lang="en-US" dirty="0" smtClean="0"/>
              <a:t>Python </a:t>
            </a:r>
            <a:r>
              <a:rPr lang="en-US" dirty="0"/>
              <a:t>Assignment Operators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457200" y="1365195"/>
            <a:ext cx="7848872" cy="5345944"/>
          </a:xfrm>
          <a:prstGeom prst="rect">
            <a:avLst/>
          </a:prstGeom>
        </p:spPr>
      </p:pic>
      <p:sp>
        <p:nvSpPr>
          <p:cNvPr id="5" name="Rectangle 4"/>
          <p:cNvSpPr/>
          <p:nvPr/>
        </p:nvSpPr>
        <p:spPr>
          <a:xfrm>
            <a:off x="478341" y="666654"/>
            <a:ext cx="6912768" cy="369332"/>
          </a:xfrm>
          <a:prstGeom prst="rect">
            <a:avLst/>
          </a:prstGeom>
          <a:solidFill>
            <a:srgbClr val="66FF33"/>
          </a:solidFill>
        </p:spPr>
        <p:txBody>
          <a:bodyPr wrap="square">
            <a:spAutoFit/>
          </a:bodyPr>
          <a:lstStyle/>
          <a:p>
            <a:r>
              <a:rPr lang="en-US" dirty="0">
                <a:solidFill>
                  <a:srgbClr val="000000"/>
                </a:solidFill>
                <a:latin typeface="Nunito"/>
              </a:rPr>
              <a:t>Assume variable a holds 10 and variable b holds 20, then −</a:t>
            </a:r>
            <a:endParaRPr lang="en-US" dirty="0"/>
          </a:p>
        </p:txBody>
      </p:sp>
    </p:spTree>
    <p:extLst>
      <p:ext uri="{BB962C8B-B14F-4D97-AF65-F5344CB8AC3E}">
        <p14:creationId xmlns:p14="http://schemas.microsoft.com/office/powerpoint/2010/main" val="27150489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0"/>
            <a:ext cx="4762872" cy="476671"/>
          </a:xfrm>
          <a:solidFill>
            <a:schemeClr val="bg2"/>
          </a:solidFill>
        </p:spPr>
        <p:txBody>
          <a:bodyPr>
            <a:normAutofit fontScale="90000"/>
          </a:bodyPr>
          <a:lstStyle/>
          <a:p>
            <a:r>
              <a:rPr lang="en-US" dirty="0" smtClean="0"/>
              <a:t/>
            </a:r>
            <a:br>
              <a:rPr lang="en-US" dirty="0" smtClean="0"/>
            </a:br>
            <a:r>
              <a:rPr lang="en-US" dirty="0" smtClean="0"/>
              <a:t>Python </a:t>
            </a:r>
            <a:r>
              <a:rPr lang="en-US" dirty="0"/>
              <a:t>Bitwise Operators</a:t>
            </a:r>
            <a:br>
              <a:rPr lang="en-US" dirty="0"/>
            </a:br>
            <a:endParaRPr lang="en-US" dirty="0"/>
          </a:p>
        </p:txBody>
      </p:sp>
      <p:sp>
        <p:nvSpPr>
          <p:cNvPr id="3" name="Content Placeholder 2"/>
          <p:cNvSpPr>
            <a:spLocks noGrp="1"/>
          </p:cNvSpPr>
          <p:nvPr>
            <p:ph idx="1"/>
          </p:nvPr>
        </p:nvSpPr>
        <p:spPr>
          <a:xfrm>
            <a:off x="0" y="1268761"/>
            <a:ext cx="8964488" cy="1872207"/>
          </a:xfrm>
          <a:solidFill>
            <a:schemeClr val="bg1"/>
          </a:solidFill>
        </p:spPr>
        <p:txBody>
          <a:bodyPr>
            <a:normAutofit/>
          </a:bodyPr>
          <a:lstStyle/>
          <a:p>
            <a:r>
              <a:rPr lang="en-US" sz="2000" dirty="0">
                <a:solidFill>
                  <a:schemeClr val="tx1"/>
                </a:solidFill>
              </a:rPr>
              <a:t>Bitwise operator works on bits and performs bit by bit operation. Assume if a = 60; and b = 13; Now in the binary format their values will be 0011 1100 and 0000 1101 respectively. Following table lists out the bitwise operators supported by Python language with an example each in those, we use the above two variables (a and b) as operands −</a:t>
            </a:r>
          </a:p>
        </p:txBody>
      </p:sp>
      <p:pic>
        <p:nvPicPr>
          <p:cNvPr id="4" name="Picture 3"/>
          <p:cNvPicPr>
            <a:picLocks noChangeAspect="1"/>
          </p:cNvPicPr>
          <p:nvPr/>
        </p:nvPicPr>
        <p:blipFill>
          <a:blip r:embed="rId2"/>
          <a:stretch>
            <a:fillRect/>
          </a:stretch>
        </p:blipFill>
        <p:spPr>
          <a:xfrm>
            <a:off x="35496" y="3216746"/>
            <a:ext cx="7179608" cy="3452614"/>
          </a:xfrm>
          <a:prstGeom prst="rect">
            <a:avLst/>
          </a:prstGeom>
        </p:spPr>
      </p:pic>
      <p:pic>
        <p:nvPicPr>
          <p:cNvPr id="5" name="Picture 4"/>
          <p:cNvPicPr>
            <a:picLocks noChangeAspect="1"/>
          </p:cNvPicPr>
          <p:nvPr/>
        </p:nvPicPr>
        <p:blipFill>
          <a:blip r:embed="rId3"/>
          <a:stretch>
            <a:fillRect/>
          </a:stretch>
        </p:blipFill>
        <p:spPr>
          <a:xfrm>
            <a:off x="7596336" y="3573016"/>
            <a:ext cx="1152525" cy="1752600"/>
          </a:xfrm>
          <a:prstGeom prst="rect">
            <a:avLst/>
          </a:prstGeom>
        </p:spPr>
      </p:pic>
    </p:spTree>
    <p:extLst>
      <p:ext uri="{BB962C8B-B14F-4D97-AF65-F5344CB8AC3E}">
        <p14:creationId xmlns:p14="http://schemas.microsoft.com/office/powerpoint/2010/main" val="2370584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513" y="260648"/>
            <a:ext cx="8784976" cy="6048672"/>
          </a:xfrm>
          <a:prstGeom prst="rect">
            <a:avLst/>
          </a:prstGeom>
        </p:spPr>
      </p:pic>
    </p:spTree>
    <p:extLst>
      <p:ext uri="{BB962C8B-B14F-4D97-AF65-F5344CB8AC3E}">
        <p14:creationId xmlns:p14="http://schemas.microsoft.com/office/powerpoint/2010/main" val="2020255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7504" y="116632"/>
            <a:ext cx="8930544" cy="6466932"/>
          </a:xfrm>
          <a:prstGeom prst="rect">
            <a:avLst/>
          </a:prstGeom>
        </p:spPr>
      </p:pic>
    </p:spTree>
    <p:extLst>
      <p:ext uri="{BB962C8B-B14F-4D97-AF65-F5344CB8AC3E}">
        <p14:creationId xmlns:p14="http://schemas.microsoft.com/office/powerpoint/2010/main" val="29778727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1643042" y="3214686"/>
            <a:ext cx="685804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chemeClr val="tx1"/>
                </a:solidFill>
                <a:effectLst>
                  <a:outerShdw blurRad="38100" dist="38100" dir="2700000" algn="tl">
                    <a:srgbClr val="000000">
                      <a:alpha val="43137"/>
                    </a:srgbClr>
                  </a:outerShdw>
                </a:effectLst>
              </a:rPr>
              <a:t>TYPES OF CONTROL STRUCTURES</a:t>
            </a:r>
          </a:p>
        </p:txBody>
      </p:sp>
      <p:sp>
        <p:nvSpPr>
          <p:cNvPr id="2" name="Rectangle 1"/>
          <p:cNvSpPr/>
          <p:nvPr/>
        </p:nvSpPr>
        <p:spPr>
          <a:xfrm>
            <a:off x="1763688" y="764704"/>
            <a:ext cx="6001964" cy="707886"/>
          </a:xfrm>
          <a:prstGeom prst="rect">
            <a:avLst/>
          </a:prstGeom>
          <a:solidFill>
            <a:srgbClr val="00B050"/>
          </a:solidFill>
        </p:spPr>
        <p:txBody>
          <a:bodyPr wrap="none">
            <a:spAutoFit/>
          </a:bodyPr>
          <a:lstStyle/>
          <a:p>
            <a:pPr algn="ctr"/>
            <a:r>
              <a:rPr lang="en-US" sz="4000" dirty="0">
                <a:solidFill>
                  <a:srgbClr val="303030"/>
                </a:solidFill>
                <a:latin typeface="Heebo"/>
              </a:rPr>
              <a:t>Python - Decision Making</a:t>
            </a:r>
            <a:endParaRPr lang="en-US" sz="4000" b="0" i="0" dirty="0">
              <a:solidFill>
                <a:srgbClr val="303030"/>
              </a:solidFill>
              <a:effectLst/>
              <a:latin typeface="Heebo"/>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LEARNING OUTCOMES</a:t>
            </a:r>
          </a:p>
        </p:txBody>
      </p:sp>
      <p:sp>
        <p:nvSpPr>
          <p:cNvPr id="3" name="Rectangle 2"/>
          <p:cNvSpPr/>
          <p:nvPr/>
        </p:nvSpPr>
        <p:spPr>
          <a:xfrm>
            <a:off x="1071538" y="1643050"/>
            <a:ext cx="7858180" cy="4832092"/>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After studying this lesson, students will be able to:</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Will be able to analyze and decide for an appropriate combination of constructs.</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Write code that employ decision structures, including those that employ sequences of decision and nested decisions.</a:t>
            </a:r>
          </a:p>
          <a:p>
            <a:pPr algn="just"/>
            <a:endParaRPr lang="en-IN" sz="2800" b="1" dirty="0" smtClean="0">
              <a:solidFill>
                <a:srgbClr val="FFFF00"/>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rgbClr val="FFFF00"/>
                </a:solidFill>
                <a:effectLst>
                  <a:outerShdw blurRad="38100" dist="38100" dir="2700000" algn="tl">
                    <a:srgbClr val="000000">
                      <a:alpha val="43137"/>
                    </a:srgbClr>
                  </a:outerShdw>
                </a:effectLst>
              </a:rPr>
              <a:t>Design simple applications having iterative nature.</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1500174"/>
            <a:ext cx="778671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A Structured programming is an important feature of a programming language which</a:t>
            </a:r>
            <a:r>
              <a:rPr kumimoji="0" lang="en-US" sz="2800" b="1" i="0" u="none" strike="noStrike" cap="none" normalizeH="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comprises following logical structure:</a:t>
            </a:r>
          </a:p>
        </p:txBody>
      </p:sp>
      <p:sp>
        <p:nvSpPr>
          <p:cNvPr id="4" name="Title 1"/>
          <p:cNvSpPr txBox="1">
            <a:spLocks/>
          </p:cNvSpPr>
          <p:nvPr/>
        </p:nvSpPr>
        <p:spPr>
          <a:xfrm>
            <a:off x="1643042" y="3143248"/>
            <a:ext cx="6858048"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6" name="Title 1"/>
          <p:cNvSpPr txBox="1">
            <a:spLocks/>
          </p:cNvSpPr>
          <p:nvPr/>
        </p:nvSpPr>
        <p:spPr>
          <a:xfrm>
            <a:off x="1643042" y="4000504"/>
            <a:ext cx="6858048"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7" name="Title 1"/>
          <p:cNvSpPr txBox="1">
            <a:spLocks/>
          </p:cNvSpPr>
          <p:nvPr/>
        </p:nvSpPr>
        <p:spPr>
          <a:xfrm>
            <a:off x="1643042" y="4857760"/>
            <a:ext cx="6858048" cy="571504"/>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OR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643042" y="5715016"/>
            <a:ext cx="6858048"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fontScale="92500"/>
          </a:bodyPr>
          <a:lstStyle/>
          <a:p>
            <a:pPr lvl="1"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4.	</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BRANCHING OR JUMPING STATEMENTS</a:t>
            </a:r>
            <a:r>
              <a:rPr lang="en-US" sz="2800" b="1" dirty="0" smtClean="0">
                <a:solidFill>
                  <a:srgbClr val="FFFF00"/>
                </a:solidFill>
                <a:effectLst>
                  <a:outerShdw blurRad="38100" dist="38100" dir="2700000" algn="tl">
                    <a:srgbClr val="000000">
                      <a:alpha val="43137"/>
                    </a:srgbClr>
                  </a:outerShdw>
                </a:effectLst>
                <a:cs typeface="Arial" pitchFamily="34" charset="0"/>
              </a:rPr>
              <a:t> </a:t>
            </a:r>
          </a:p>
        </p:txBody>
      </p:sp>
      <p:sp>
        <p:nvSpPr>
          <p:cNvPr id="10" name="Title 1"/>
          <p:cNvSpPr>
            <a:spLocks noGrp="1"/>
          </p:cNvSpPr>
          <p:nvPr>
            <p:ph type="title"/>
          </p:nvPr>
        </p:nvSpPr>
        <p:spPr>
          <a:xfrm>
            <a:off x="1643042" y="285728"/>
            <a:ext cx="6858048" cy="785818"/>
          </a:xfrm>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b="1" dirty="0" smtClean="0">
                <a:solidFill>
                  <a:schemeClr val="tx1"/>
                </a:solidFill>
                <a:effectLst>
                  <a:outerShdw blurRad="38100" dist="38100" dir="2700000" algn="tl">
                    <a:srgbClr val="000000">
                      <a:alpha val="43137"/>
                    </a:srgbClr>
                  </a:outerShdw>
                </a:effectLst>
              </a:rPr>
              <a:t>TYPES OF CONTROL STRUCTURES</a:t>
            </a: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endParaRPr lang="en-IN" sz="2800" b="1" dirty="0" smtClean="0">
              <a:solidFill>
                <a:schemeClr val="bg1"/>
              </a:solidFill>
              <a:effectLst>
                <a:outerShdw blurRad="38100" dist="38100" dir="2700000" algn="tl">
                  <a:srgbClr val="000000">
                    <a:alpha val="43137"/>
                  </a:srgbClr>
                </a:outerShdw>
              </a:effectLst>
            </a:endParaRP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1</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2</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Statement 3</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t>
            </a:r>
          </a:p>
          <a:p>
            <a:pPr lvl="0" indent="457200" algn="just" fontAlgn="base">
              <a:spcBef>
                <a:spcPct val="0"/>
              </a:spcBef>
              <a:spcAft>
                <a:spcPct val="0"/>
              </a:spcAft>
            </a:pPr>
            <a:endParaRPr lang="en-IN" sz="2800" b="1" dirty="0" smtClean="0">
              <a:solidFill>
                <a:schemeClr val="bg1"/>
              </a:solidFill>
              <a:effectLst>
                <a:outerShdw blurRad="38100" dist="38100" dir="2700000" algn="tl">
                  <a:srgbClr val="000000">
                    <a:alpha val="43137"/>
                  </a:srgbClr>
                </a:outerShdw>
              </a:effectLst>
            </a:endParaRPr>
          </a:p>
        </p:txBody>
      </p:sp>
      <p:sp>
        <p:nvSpPr>
          <p:cNvPr id="4" name="Title 1"/>
          <p:cNvSpPr txBox="1">
            <a:spLocks/>
          </p:cNvSpPr>
          <p:nvPr/>
        </p:nvSpPr>
        <p:spPr>
          <a:xfrm>
            <a:off x="2714612" y="357166"/>
            <a:ext cx="5214974" cy="71438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285984" y="3143248"/>
            <a:ext cx="592935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928794" y="428604"/>
            <a:ext cx="5572164"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1.  SEQUENCE – FLOW CHART</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5" name="AutoShape 4"/>
          <p:cNvSpPr>
            <a:spLocks noChangeArrowheads="1"/>
          </p:cNvSpPr>
          <p:nvPr/>
        </p:nvSpPr>
        <p:spPr bwMode="auto">
          <a:xfrm>
            <a:off x="2143108" y="2285992"/>
            <a:ext cx="3505200" cy="762000"/>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r>
              <a:rPr lang="en-US" sz="3200" b="1" dirty="0">
                <a:solidFill>
                  <a:schemeClr val="tx1"/>
                </a:solidFill>
                <a:effectLst>
                  <a:outerShdw blurRad="38100" dist="38100" dir="2700000" algn="tl">
                    <a:srgbClr val="000000">
                      <a:alpha val="43137"/>
                    </a:srgbClr>
                  </a:outerShdw>
                </a:effectLst>
              </a:rPr>
              <a:t>Statement 1</a:t>
            </a:r>
          </a:p>
        </p:txBody>
      </p:sp>
      <p:sp>
        <p:nvSpPr>
          <p:cNvPr id="6" name="AutoShape 5"/>
          <p:cNvSpPr>
            <a:spLocks noChangeArrowheads="1"/>
          </p:cNvSpPr>
          <p:nvPr/>
        </p:nvSpPr>
        <p:spPr bwMode="auto">
          <a:xfrm>
            <a:off x="2246295" y="3573455"/>
            <a:ext cx="3505200" cy="76200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2</a:t>
            </a:r>
          </a:p>
        </p:txBody>
      </p:sp>
      <p:sp>
        <p:nvSpPr>
          <p:cNvPr id="7" name="AutoShape 6"/>
          <p:cNvSpPr>
            <a:spLocks noChangeArrowheads="1"/>
          </p:cNvSpPr>
          <p:nvPr/>
        </p:nvSpPr>
        <p:spPr bwMode="auto">
          <a:xfrm>
            <a:off x="2216133" y="4868855"/>
            <a:ext cx="35052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3200" b="1">
                <a:solidFill>
                  <a:schemeClr val="tx1"/>
                </a:solidFill>
                <a:effectLst>
                  <a:outerShdw blurRad="38100" dist="38100" dir="2700000" algn="tl">
                    <a:srgbClr val="000000">
                      <a:alpha val="43137"/>
                    </a:srgbClr>
                  </a:outerShdw>
                </a:effectLst>
              </a:rPr>
              <a:t>Statement 3</a:t>
            </a:r>
          </a:p>
        </p:txBody>
      </p:sp>
      <p:sp>
        <p:nvSpPr>
          <p:cNvPr id="8" name="Line 9"/>
          <p:cNvSpPr>
            <a:spLocks noChangeShapeType="1"/>
          </p:cNvSpPr>
          <p:nvPr/>
        </p:nvSpPr>
        <p:spPr bwMode="auto">
          <a:xfrm>
            <a:off x="3943333" y="3047992"/>
            <a:ext cx="0" cy="5334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sp>
        <p:nvSpPr>
          <p:cNvPr id="9" name="Line 10"/>
          <p:cNvSpPr>
            <a:spLocks noChangeShapeType="1"/>
          </p:cNvSpPr>
          <p:nvPr/>
        </p:nvSpPr>
        <p:spPr bwMode="auto">
          <a:xfrm>
            <a:off x="3943333" y="4373555"/>
            <a:ext cx="0" cy="457200"/>
          </a:xfrm>
          <a:prstGeom prst="line">
            <a:avLst/>
          </a:prstGeom>
          <a:ln>
            <a:headEnd/>
            <a:tailEnd type="triangle" w="med" len="med"/>
          </a:ln>
        </p:spPr>
        <p:style>
          <a:lnRef idx="3">
            <a:schemeClr val="dk1"/>
          </a:lnRef>
          <a:fillRef idx="0">
            <a:schemeClr val="dk1"/>
          </a:fillRef>
          <a:effectRef idx="2">
            <a:schemeClr val="dk1"/>
          </a:effectRef>
          <a:fontRef idx="minor">
            <a:schemeClr val="tx1"/>
          </a:fontRef>
        </p:style>
        <p:txBody>
          <a:bodyPr/>
          <a:lstStyle/>
          <a:p>
            <a:endParaRPr lang="en-IN" sz="3200" b="1">
              <a:solidFill>
                <a:schemeClr val="tx1"/>
              </a:solidFill>
              <a:effectLst>
                <a:outerShdw blurRad="38100" dist="38100" dir="2700000" algn="tl">
                  <a:srgbClr val="000000">
                    <a:alpha val="43137"/>
                  </a:srgbClr>
                </a:outerShdw>
              </a:effectLst>
            </a:endParaRPr>
          </a:p>
        </p:txBody>
      </p:sp>
      <p:grpSp>
        <p:nvGrpSpPr>
          <p:cNvPr id="10" name="Group 14"/>
          <p:cNvGrpSpPr/>
          <p:nvPr/>
        </p:nvGrpSpPr>
        <p:grpSpPr>
          <a:xfrm>
            <a:off x="6357950" y="1857364"/>
            <a:ext cx="2214578" cy="4075355"/>
            <a:chOff x="1357290" y="857232"/>
            <a:chExt cx="2214578" cy="4075355"/>
          </a:xfrm>
        </p:grpSpPr>
        <p:sp>
          <p:nvSpPr>
            <p:cNvPr id="11" name="Rectangle 10"/>
            <p:cNvSpPr/>
            <p:nvPr/>
          </p:nvSpPr>
          <p:spPr>
            <a:xfrm>
              <a:off x="1571604" y="1357298"/>
              <a:ext cx="1928826" cy="42862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2" name="Rectangle 11"/>
            <p:cNvSpPr/>
            <p:nvPr/>
          </p:nvSpPr>
          <p:spPr>
            <a:xfrm>
              <a:off x="1571604" y="2285992"/>
              <a:ext cx="1928826" cy="42862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3" name="Rectangle 12"/>
            <p:cNvSpPr/>
            <p:nvPr/>
          </p:nvSpPr>
          <p:spPr>
            <a:xfrm>
              <a:off x="1571604" y="3214686"/>
              <a:ext cx="1928826" cy="4286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4" name="Down Arrow 13"/>
            <p:cNvSpPr/>
            <p:nvPr/>
          </p:nvSpPr>
          <p:spPr>
            <a:xfrm>
              <a:off x="2357422" y="1785926"/>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5" name="Down Arrow 14"/>
            <p:cNvSpPr/>
            <p:nvPr/>
          </p:nvSpPr>
          <p:spPr>
            <a:xfrm>
              <a:off x="2357422" y="2714620"/>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6" name="Down Arrow 15"/>
            <p:cNvSpPr/>
            <p:nvPr/>
          </p:nvSpPr>
          <p:spPr>
            <a:xfrm>
              <a:off x="2357422" y="857232"/>
              <a:ext cx="285752" cy="500066"/>
            </a:xfrm>
            <a:prstGeom prst="downArrow">
              <a:avLst/>
            </a:prstGeom>
            <a:gradFill>
              <a:gsLst>
                <a:gs pos="0">
                  <a:srgbClr val="FFF200"/>
                </a:gs>
                <a:gs pos="45000">
                  <a:srgbClr val="FF7A00"/>
                </a:gs>
                <a:gs pos="70000">
                  <a:srgbClr val="FF0300"/>
                </a:gs>
                <a:gs pos="100000">
                  <a:srgbClr val="4D0808"/>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7" name="Down Arrow 16"/>
            <p:cNvSpPr/>
            <p:nvPr/>
          </p:nvSpPr>
          <p:spPr>
            <a:xfrm>
              <a:off x="2357422" y="3643314"/>
              <a:ext cx="285752" cy="500066"/>
            </a:xfrm>
            <a:prstGeom prst="downArrow">
              <a:avLst/>
            </a:prstGeom>
            <a:gradFill>
              <a:gsLst>
                <a:gs pos="0">
                  <a:srgbClr val="FF3399"/>
                </a:gs>
                <a:gs pos="25000">
                  <a:srgbClr val="FF6633"/>
                </a:gs>
                <a:gs pos="50000">
                  <a:srgbClr val="FFFF00"/>
                </a:gs>
                <a:gs pos="75000">
                  <a:srgbClr val="01A78F"/>
                </a:gs>
                <a:gs pos="100000">
                  <a:srgbClr val="3366FF"/>
                </a:gs>
              </a:gsLst>
              <a:lin ang="16200000" scaled="0"/>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8" name="TextBox 17"/>
            <p:cNvSpPr txBox="1"/>
            <p:nvPr/>
          </p:nvSpPr>
          <p:spPr>
            <a:xfrm>
              <a:off x="1357290" y="4286256"/>
              <a:ext cx="2214578" cy="646331"/>
            </a:xfrm>
            <a:prstGeom prst="rect">
              <a:avLst/>
            </a:prstGeom>
            <a:noFill/>
            <a:scene3d>
              <a:camera prst="obliqueTopLeft"/>
              <a:lightRig rig="threePt" dir="t"/>
            </a:scene3d>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SEQUENCE</a:t>
              </a:r>
              <a:endParaRPr lang="en-IN" sz="3600" b="1" u="sng"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500298" y="3357562"/>
            <a:ext cx="5214974"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71538" y="2000240"/>
            <a:ext cx="778671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algn="just"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Sequence is the default control structure; instructions are executed one after another. </a:t>
            </a:r>
          </a:p>
          <a:p>
            <a:pPr lvl="0" indent="457200" algn="just" fontAlgn="base">
              <a:spcBef>
                <a:spcPct val="0"/>
              </a:spcBef>
              <a:spcAft>
                <a:spcPct val="0"/>
              </a:spcAft>
            </a:pPr>
            <a:r>
              <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rPr>
              <a:t># This program adds two numbers</a:t>
            </a:r>
          </a:p>
          <a:p>
            <a:pPr lvl="0" indent="457200" algn="just" fontAlgn="base">
              <a:spcBef>
                <a:spcPct val="0"/>
              </a:spcBef>
              <a:spcAft>
                <a:spcPct val="0"/>
              </a:spcAft>
            </a:pP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def  </a:t>
            </a:r>
            <a:r>
              <a:rPr lang="en-US" sz="2800" b="1" dirty="0" err="1" smtClean="0">
                <a:solidFill>
                  <a:srgbClr val="FFFF00"/>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a:t>
            </a: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num1 = 1.5</a:t>
            </a: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num2 = 6.3</a:t>
            </a:r>
            <a:endPar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endParaRP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sum = float(num1) + float(num2)</a:t>
            </a:r>
            <a:endParaRPr lang="en-US" sz="2800" b="1" dirty="0" smtClean="0">
              <a:solidFill>
                <a:srgbClr val="FF0000"/>
              </a:solidFill>
              <a:effectLst>
                <a:outerShdw blurRad="38100" dist="38100" dir="2700000" algn="tl">
                  <a:srgbClr val="000000">
                    <a:alpha val="43137"/>
                  </a:srgbClr>
                </a:outerShdw>
              </a:effectLst>
              <a:ea typeface="Calibri" pitchFamily="34" charset="0"/>
              <a:cs typeface="Arial" pitchFamily="34" charset="0"/>
            </a:endParaRPr>
          </a:p>
          <a:p>
            <a:pPr lvl="0" indent="457200" algn="just" fontAlgn="base">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Calibri" pitchFamily="34" charset="0"/>
                <a:cs typeface="Arial" pitchFamily="34" charset="0"/>
              </a:rPr>
              <a:t>	print('The sum is =‘, sum)</a:t>
            </a:r>
          </a:p>
          <a:p>
            <a:pPr lvl="0" indent="457200" algn="just" fontAlgn="base">
              <a:spcBef>
                <a:spcPct val="0"/>
              </a:spcBef>
              <a:spcAft>
                <a:spcPct val="0"/>
              </a:spcAft>
            </a:pPr>
            <a:r>
              <a:rPr lang="en-US" sz="2800" b="1" dirty="0" err="1" smtClean="0">
                <a:solidFill>
                  <a:srgbClr val="FFFF00"/>
                </a:solidFill>
                <a:effectLst>
                  <a:outerShdw blurRad="38100" dist="38100" dir="2700000" algn="tl">
                    <a:srgbClr val="000000">
                      <a:alpha val="43137"/>
                    </a:srgbClr>
                  </a:outerShdw>
                </a:effectLst>
                <a:ea typeface="Calibri" pitchFamily="34" charset="0"/>
                <a:cs typeface="Arial" pitchFamily="34" charset="0"/>
              </a:rPr>
              <a:t>sum_of_two_no</a:t>
            </a:r>
            <a:r>
              <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rPr>
              <a:t>():</a:t>
            </a:r>
            <a:endParaRPr kumimoji="0" lang="en-US" sz="2800" i="0" u="none" strike="noStrike" cap="none" normalizeH="0" baseline="0" dirty="0" smtClean="0">
              <a:ln>
                <a:noFill/>
              </a:ln>
              <a:solidFill>
                <a:srgbClr val="FFFF00"/>
              </a:solidFill>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2714612" y="357166"/>
            <a:ext cx="5214974"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1.	SEQUENCE - PROGRAM</a:t>
            </a:r>
            <a:endParaRPr lang="en-US" sz="32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2357422" y="857232"/>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grpSp>
        <p:nvGrpSpPr>
          <p:cNvPr id="5" name="Group 76"/>
          <p:cNvGrpSpPr/>
          <p:nvPr/>
        </p:nvGrpSpPr>
        <p:grpSpPr>
          <a:xfrm>
            <a:off x="3428992" y="2071678"/>
            <a:ext cx="3214710" cy="3832013"/>
            <a:chOff x="2928926" y="600508"/>
            <a:chExt cx="3214710" cy="3832013"/>
          </a:xfrm>
        </p:grpSpPr>
        <p:sp>
          <p:nvSpPr>
            <p:cNvPr id="6" name="Flowchart: Decision 5"/>
            <p:cNvSpPr/>
            <p:nvPr/>
          </p:nvSpPr>
          <p:spPr>
            <a:xfrm>
              <a:off x="3914544" y="600508"/>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8" name="Rectangle 7"/>
            <p:cNvSpPr/>
            <p:nvPr/>
          </p:nvSpPr>
          <p:spPr>
            <a:xfrm>
              <a:off x="2928926"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9" name="Rectangle 8"/>
            <p:cNvSpPr/>
            <p:nvPr/>
          </p:nvSpPr>
          <p:spPr>
            <a:xfrm>
              <a:off x="5000628" y="1714488"/>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10" name="Flowchart: Connector 9"/>
            <p:cNvSpPr/>
            <p:nvPr/>
          </p:nvSpPr>
          <p:spPr>
            <a:xfrm>
              <a:off x="4143372" y="2500306"/>
              <a:ext cx="642942" cy="642942"/>
            </a:xfrm>
            <a:prstGeom prst="flowChartConnector">
              <a:avLst/>
            </a:prstGeom>
            <a:solidFill>
              <a:srgbClr val="FFFF00"/>
            </a:solidFill>
            <a:effectLst>
              <a:glow rad="228600">
                <a:schemeClr val="accent6">
                  <a:satMod val="175000"/>
                  <a:alpha val="40000"/>
                </a:schemeClr>
              </a:glow>
              <a:innerShdw blurRad="63500" dist="50800" dir="2700000">
                <a:prstClr val="black">
                  <a:alpha val="50000"/>
                </a:prstClr>
              </a:innerShdw>
            </a:effectLst>
            <a:scene3d>
              <a:camera prst="obliqueTopLeft"/>
              <a:lightRig rig="threePt" dir="t">
                <a:rot lat="0" lon="0" rev="1200000"/>
              </a:lightRig>
            </a:scene3d>
            <a:sp3d>
              <a:bevelT w="63500" h="25400" prst="divot"/>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cxnSp>
          <p:nvCxnSpPr>
            <p:cNvPr id="11" name="Straight Connector 10"/>
            <p:cNvCxnSpPr/>
            <p:nvPr/>
          </p:nvCxnSpPr>
          <p:spPr>
            <a:xfrm rot="16200000" flipH="1">
              <a:off x="3222332" y="2564090"/>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Left Arrow 11"/>
            <p:cNvSpPr/>
            <p:nvPr/>
          </p:nvSpPr>
          <p:spPr>
            <a:xfrm flipH="1">
              <a:off x="3471402" y="2786058"/>
              <a:ext cx="600532" cy="142876"/>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p:cNvCxnSpPr/>
            <p:nvPr/>
          </p:nvCxnSpPr>
          <p:spPr>
            <a:xfrm rot="5400000">
              <a:off x="3180150" y="1391826"/>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rot="5400000">
              <a:off x="5251852" y="1392620"/>
              <a:ext cx="642148" cy="158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a:off x="3443506" y="1069958"/>
              <a:ext cx="4905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5200428" y="1071546"/>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7" name="Left Arrow 16"/>
            <p:cNvSpPr/>
            <p:nvPr/>
          </p:nvSpPr>
          <p:spPr>
            <a:xfrm rot="16200000">
              <a:off x="4179091" y="3321843"/>
              <a:ext cx="571504"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p:cNvCxnSpPr/>
            <p:nvPr/>
          </p:nvCxnSpPr>
          <p:spPr>
            <a:xfrm rot="16200000" flipH="1">
              <a:off x="5308548" y="2564884"/>
              <a:ext cx="570710" cy="14514"/>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9" name="Left Arrow 18"/>
            <p:cNvSpPr/>
            <p:nvPr/>
          </p:nvSpPr>
          <p:spPr>
            <a:xfrm>
              <a:off x="4786314" y="2786058"/>
              <a:ext cx="857256" cy="214314"/>
            </a:xfrm>
            <a:prstGeom prst="leftArrow">
              <a:avLst/>
            </a:prstGeom>
            <a:solidFill>
              <a:srgbClr val="FF00FF"/>
            </a:solidFill>
            <a:ln>
              <a:solidFill>
                <a:srgbClr val="FF00FF"/>
              </a:solidFill>
            </a:ln>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3143240" y="3786190"/>
              <a:ext cx="2714644"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SELECTION</a:t>
              </a:r>
              <a:endParaRPr lang="en-IN" sz="3600" b="1" u="sng" dirty="0">
                <a:solidFill>
                  <a:srgbClr val="FFFF0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750199" y="2132856"/>
            <a:ext cx="6572296"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indent="457200" fontAlgn="base">
              <a:spcBef>
                <a:spcPct val="0"/>
              </a:spcBef>
              <a:spcAft>
                <a:spcPct val="0"/>
              </a:spcAft>
            </a:pPr>
            <a:r>
              <a:rPr lang="en-IN" sz="2800" b="1" dirty="0" smtClean="0">
                <a:solidFill>
                  <a:schemeClr val="bg1"/>
                </a:solidFill>
                <a:effectLst>
                  <a:outerShdw blurRad="38100" dist="38100" dir="2700000" algn="tl">
                    <a:srgbClr val="000000">
                      <a:alpha val="43137"/>
                    </a:srgbClr>
                  </a:outerShdw>
                </a:effectLst>
              </a:rPr>
              <a:t>A selection statement causes the program control to be transferred to a specific flow based upon whether a certain condition is true or not.</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endParaRPr>
          </a:p>
        </p:txBody>
      </p:sp>
      <p:sp>
        <p:nvSpPr>
          <p:cNvPr id="4" name="Title 1"/>
          <p:cNvSpPr txBox="1">
            <a:spLocks/>
          </p:cNvSpPr>
          <p:nvPr/>
        </p:nvSpPr>
        <p:spPr>
          <a:xfrm>
            <a:off x="2357422" y="857232"/>
            <a:ext cx="5357850"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lvl="1" algn="ctr" eaLnBrk="0" fontAlgn="base" hangingPunct="0">
              <a:spcBef>
                <a:spcPts val="1200"/>
              </a:spcBef>
              <a:spcAft>
                <a:spcPct val="0"/>
              </a:spcAft>
            </a:pPr>
            <a:r>
              <a:rPr lang="en-US" sz="32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2.	SELECTION</a:t>
            </a:r>
            <a:endParaRPr lang="en-US" sz="32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1428728" y="3000372"/>
            <a:ext cx="7429552" cy="857256"/>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85852" y="1857364"/>
            <a:ext cx="7643866"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Conditional constructs (also known as if statements) provide a way to execute a chosen block of code based on the run-time evaluation of one or more Boolean expressions. In Python, the most general form of a conditional is written as follows:</a:t>
            </a:r>
          </a:p>
          <a:p>
            <a:pPr algn="just"/>
            <a:endParaRPr lang="en-IN" sz="2800" b="1" dirty="0" smtClean="0">
              <a:solidFill>
                <a:schemeClr val="bg1"/>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				</a:t>
            </a:r>
            <a:r>
              <a:rPr lang="en-IN" sz="2800" b="1" i="1" dirty="0" smtClean="0">
                <a:solidFill>
                  <a:srgbClr val="FFFF00"/>
                </a:solidFill>
                <a:effectLst>
                  <a:outerShdw blurRad="38100" dist="38100" dir="2700000" algn="tl">
                    <a:srgbClr val="000000">
                      <a:alpha val="43137"/>
                    </a:srgbClr>
                  </a:outerShdw>
                </a:effectLst>
              </a:rPr>
              <a:t>Contd.. Next Slide</a:t>
            </a:r>
            <a:endParaRPr lang="en-IN" sz="2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214546" y="2928934"/>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7" name="Rectangle 6"/>
          <p:cNvSpPr/>
          <p:nvPr/>
        </p:nvSpPr>
        <p:spPr>
          <a:xfrm>
            <a:off x="1643042" y="2571744"/>
            <a:ext cx="5572164" cy="3539430"/>
          </a:xfrm>
          <a:prstGeom prst="rect">
            <a:avLst/>
          </a:prstGeom>
        </p:spPr>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if first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first body</a:t>
            </a:r>
          </a:p>
          <a:p>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second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second body</a:t>
            </a:r>
          </a:p>
          <a:p>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third condition:</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third body</a:t>
            </a:r>
          </a:p>
          <a:p>
            <a:r>
              <a:rPr lang="en-IN" sz="2800" b="1" dirty="0" smtClean="0">
                <a:solidFill>
                  <a:srgbClr val="FFFF00"/>
                </a:solidFill>
                <a:effectLst>
                  <a:outerShdw blurRad="38100" dist="38100" dir="2700000" algn="tl">
                    <a:srgbClr val="000000">
                      <a:alpha val="43137"/>
                    </a:srgbClr>
                  </a:outerShdw>
                </a:effectLst>
              </a:rPr>
              <a:t>else:</a:t>
            </a:r>
          </a:p>
          <a:p>
            <a:r>
              <a:rPr lang="en-IN" sz="2800" b="1" dirty="0" smtClean="0">
                <a:solidFill>
                  <a:srgbClr val="FFFF00"/>
                </a:solidFill>
                <a:effectLst>
                  <a:outerShdw blurRad="38100" dist="38100" dir="2700000" algn="tl">
                    <a:srgbClr val="000000">
                      <a:alpha val="43137"/>
                    </a:srgbClr>
                  </a:outerShdw>
                </a:effectLst>
              </a:rPr>
              <a:t>      </a:t>
            </a:r>
            <a:r>
              <a:rPr lang="en-IN" sz="2800" b="1" dirty="0" smtClean="0">
                <a:solidFill>
                  <a:schemeClr val="bg1"/>
                </a:solidFill>
                <a:effectLst>
                  <a:outerShdw blurRad="38100" dist="38100" dir="2700000" algn="tl">
                    <a:srgbClr val="000000">
                      <a:alpha val="43137"/>
                    </a:srgbClr>
                  </a:outerShdw>
                </a:effectLst>
              </a:rPr>
              <a:t>fourth body</a:t>
            </a:r>
            <a:endParaRPr lang="en-IN" sz="2800" b="1"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6500826" y="164305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9" name="Straight Arrow Connector 8"/>
          <p:cNvCxnSpPr/>
          <p:nvPr/>
        </p:nvCxnSpPr>
        <p:spPr>
          <a:xfrm rot="10800000">
            <a:off x="4500562" y="2857496"/>
            <a:ext cx="3214710"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18" name="Straight Connector 17"/>
          <p:cNvCxnSpPr/>
          <p:nvPr/>
        </p:nvCxnSpPr>
        <p:spPr>
          <a:xfrm rot="5400000">
            <a:off x="6215074" y="3929066"/>
            <a:ext cx="3000396" cy="1588"/>
          </a:xfrm>
          <a:prstGeom prst="line">
            <a:avLst/>
          </a:prstGeom>
          <a:ln w="57150">
            <a:solidFill>
              <a:schemeClr val="bg1"/>
            </a:solidFill>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10800000">
            <a:off x="5072066" y="3714752"/>
            <a:ext cx="2643206"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rot="10800000">
            <a:off x="4714876" y="4572008"/>
            <a:ext cx="3000396"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rot="10800000">
            <a:off x="2786050" y="5414750"/>
            <a:ext cx="4929222" cy="1588"/>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71604" y="285749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571604"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FLOW CHART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500166"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571604" y="142873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FLOW CHART</a:t>
            </a:r>
            <a:endParaRPr lang="en-IN" sz="2800" b="1" dirty="0">
              <a:solidFill>
                <a:srgbClr val="FFFF00"/>
              </a:solidFill>
              <a:effectLst>
                <a:outerShdw blurRad="38100" dist="38100" dir="2700000" algn="tl">
                  <a:srgbClr val="000000">
                    <a:alpha val="43137"/>
                  </a:srgbClr>
                </a:outerShdw>
              </a:effectLst>
            </a:endParaRPr>
          </a:p>
        </p:txBody>
      </p:sp>
      <p:sp>
        <p:nvSpPr>
          <p:cNvPr id="9" name="AutoShape 6"/>
          <p:cNvSpPr>
            <a:spLocks noChangeArrowheads="1"/>
          </p:cNvSpPr>
          <p:nvPr/>
        </p:nvSpPr>
        <p:spPr bwMode="auto">
          <a:xfrm>
            <a:off x="2357422" y="2143116"/>
            <a:ext cx="1778034" cy="1963743"/>
          </a:xfrm>
          <a:prstGeom prst="diamond">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r>
              <a:rPr lang="en-US" sz="2400" b="1" dirty="0">
                <a:solidFill>
                  <a:schemeClr val="tx1"/>
                </a:solidFill>
                <a:effectLst>
                  <a:outerShdw blurRad="38100" dist="38100" dir="2700000" algn="tl">
                    <a:srgbClr val="000000">
                      <a:alpha val="43137"/>
                    </a:srgbClr>
                  </a:outerShdw>
                </a:effectLst>
              </a:rPr>
              <a:t>Condition ?</a:t>
            </a:r>
          </a:p>
        </p:txBody>
      </p:sp>
      <p:sp>
        <p:nvSpPr>
          <p:cNvPr id="10" name="AutoShape 7"/>
          <p:cNvSpPr>
            <a:spLocks noChangeArrowheads="1"/>
          </p:cNvSpPr>
          <p:nvPr/>
        </p:nvSpPr>
        <p:spPr bwMode="auto">
          <a:xfrm>
            <a:off x="5126056"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dirty="0">
                <a:solidFill>
                  <a:srgbClr val="FFFF00"/>
                </a:solidFill>
                <a:latin typeface="Arial" charset="0"/>
              </a:rPr>
              <a:t>Statement 1</a:t>
            </a:r>
          </a:p>
        </p:txBody>
      </p:sp>
      <p:sp>
        <p:nvSpPr>
          <p:cNvPr id="11" name="AutoShape 8"/>
          <p:cNvSpPr>
            <a:spLocks noChangeArrowheads="1"/>
          </p:cNvSpPr>
          <p:nvPr/>
        </p:nvSpPr>
        <p:spPr bwMode="auto">
          <a:xfrm>
            <a:off x="7143768" y="2857496"/>
            <a:ext cx="1447800" cy="6096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r>
              <a:rPr lang="en-US" sz="1800" b="1">
                <a:solidFill>
                  <a:srgbClr val="FFFF00"/>
                </a:solidFill>
                <a:latin typeface="Arial" charset="0"/>
              </a:rPr>
              <a:t>Statement 2</a:t>
            </a:r>
          </a:p>
        </p:txBody>
      </p:sp>
      <p:sp>
        <p:nvSpPr>
          <p:cNvPr id="12" name="AutoShape 9"/>
          <p:cNvSpPr>
            <a:spLocks noChangeArrowheads="1"/>
          </p:cNvSpPr>
          <p:nvPr/>
        </p:nvSpPr>
        <p:spPr bwMode="auto">
          <a:xfrm>
            <a:off x="2606693" y="4370384"/>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1</a:t>
            </a:r>
          </a:p>
        </p:txBody>
      </p:sp>
      <p:sp>
        <p:nvSpPr>
          <p:cNvPr id="13" name="AutoShape 10"/>
          <p:cNvSpPr>
            <a:spLocks noChangeArrowheads="1"/>
          </p:cNvSpPr>
          <p:nvPr/>
        </p:nvSpPr>
        <p:spPr bwMode="auto">
          <a:xfrm>
            <a:off x="2678131" y="5378446"/>
            <a:ext cx="1447800" cy="609600"/>
          </a:xfrm>
          <a:prstGeom prst="roundRect">
            <a:avLst>
              <a:gd name="adj" fmla="val 16667"/>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r>
              <a:rPr lang="en-US" sz="1800" b="1">
                <a:solidFill>
                  <a:srgbClr val="FFFF00"/>
                </a:solidFill>
                <a:latin typeface="Arial" charset="0"/>
              </a:rPr>
              <a:t>Statement 2</a:t>
            </a:r>
          </a:p>
        </p:txBody>
      </p:sp>
      <p:sp>
        <p:nvSpPr>
          <p:cNvPr id="14" name="Line 11"/>
          <p:cNvSpPr>
            <a:spLocks noChangeShapeType="1"/>
          </p:cNvSpPr>
          <p:nvPr/>
        </p:nvSpPr>
        <p:spPr bwMode="auto">
          <a:xfrm>
            <a:off x="4152918" y="3154587"/>
            <a:ext cx="990600" cy="0"/>
          </a:xfrm>
          <a:prstGeom prst="line">
            <a:avLst/>
          </a:prstGeom>
          <a:noFill/>
          <a:ln w="57150">
            <a:solidFill>
              <a:srgbClr val="FFFF00"/>
            </a:solidFill>
            <a:round/>
            <a:headEnd/>
            <a:tailEnd type="triangle" w="med" len="med"/>
          </a:ln>
        </p:spPr>
        <p:txBody>
          <a:bodyPr/>
          <a:lstStyle/>
          <a:p>
            <a:endParaRPr lang="en-IN"/>
          </a:p>
        </p:txBody>
      </p:sp>
      <p:sp>
        <p:nvSpPr>
          <p:cNvPr id="15" name="Line 12"/>
          <p:cNvSpPr>
            <a:spLocks noChangeShapeType="1"/>
          </p:cNvSpPr>
          <p:nvPr/>
        </p:nvSpPr>
        <p:spPr bwMode="auto">
          <a:xfrm>
            <a:off x="6591318" y="3184521"/>
            <a:ext cx="533400" cy="0"/>
          </a:xfrm>
          <a:prstGeom prst="line">
            <a:avLst/>
          </a:prstGeom>
          <a:noFill/>
          <a:ln w="57150">
            <a:solidFill>
              <a:srgbClr val="FFFF00"/>
            </a:solidFill>
            <a:round/>
            <a:headEnd/>
            <a:tailEnd type="triangle" w="med" len="med"/>
          </a:ln>
        </p:spPr>
        <p:txBody>
          <a:bodyPr/>
          <a:lstStyle/>
          <a:p>
            <a:endParaRPr lang="en-IN"/>
          </a:p>
        </p:txBody>
      </p:sp>
      <p:sp>
        <p:nvSpPr>
          <p:cNvPr id="16" name="Line 13"/>
          <p:cNvSpPr>
            <a:spLocks noChangeShapeType="1"/>
          </p:cNvSpPr>
          <p:nvPr/>
        </p:nvSpPr>
        <p:spPr bwMode="auto">
          <a:xfrm>
            <a:off x="3261198" y="4098921"/>
            <a:ext cx="0" cy="304800"/>
          </a:xfrm>
          <a:prstGeom prst="line">
            <a:avLst/>
          </a:prstGeom>
          <a:noFill/>
          <a:ln w="57150">
            <a:solidFill>
              <a:srgbClr val="FFFF00"/>
            </a:solidFill>
            <a:round/>
            <a:headEnd/>
            <a:tailEnd type="triangle" w="med" len="med"/>
          </a:ln>
        </p:spPr>
        <p:txBody>
          <a:bodyPr/>
          <a:lstStyle/>
          <a:p>
            <a:endParaRPr lang="en-IN"/>
          </a:p>
        </p:txBody>
      </p:sp>
      <p:sp>
        <p:nvSpPr>
          <p:cNvPr id="17" name="Line 14"/>
          <p:cNvSpPr>
            <a:spLocks noChangeShapeType="1"/>
          </p:cNvSpPr>
          <p:nvPr/>
        </p:nvSpPr>
        <p:spPr bwMode="auto">
          <a:xfrm>
            <a:off x="3332862" y="5013321"/>
            <a:ext cx="0" cy="304800"/>
          </a:xfrm>
          <a:prstGeom prst="line">
            <a:avLst/>
          </a:prstGeom>
          <a:noFill/>
          <a:ln w="57150">
            <a:solidFill>
              <a:srgbClr val="FFFF00"/>
            </a:solidFill>
            <a:round/>
            <a:headEnd/>
            <a:tailEnd type="triangle" w="med" len="med"/>
          </a:ln>
        </p:spPr>
        <p:txBody>
          <a:bodyPr/>
          <a:lstStyle/>
          <a:p>
            <a:endParaRPr lang="en-IN"/>
          </a:p>
        </p:txBody>
      </p:sp>
      <p:sp>
        <p:nvSpPr>
          <p:cNvPr id="18" name="Line 15"/>
          <p:cNvSpPr>
            <a:spLocks noChangeShapeType="1"/>
          </p:cNvSpPr>
          <p:nvPr/>
        </p:nvSpPr>
        <p:spPr bwMode="auto">
          <a:xfrm>
            <a:off x="7886718" y="3489321"/>
            <a:ext cx="0" cy="2819400"/>
          </a:xfrm>
          <a:prstGeom prst="line">
            <a:avLst/>
          </a:prstGeom>
          <a:noFill/>
          <a:ln w="57150">
            <a:solidFill>
              <a:srgbClr val="FFFF00"/>
            </a:solidFill>
            <a:round/>
            <a:headEnd/>
            <a:tailEnd type="triangle" w="med" len="med"/>
          </a:ln>
        </p:spPr>
        <p:txBody>
          <a:bodyPr/>
          <a:lstStyle/>
          <a:p>
            <a:endParaRPr lang="en-IN"/>
          </a:p>
        </p:txBody>
      </p:sp>
      <p:sp>
        <p:nvSpPr>
          <p:cNvPr id="19" name="Line 16"/>
          <p:cNvSpPr>
            <a:spLocks noChangeShapeType="1"/>
          </p:cNvSpPr>
          <p:nvPr/>
        </p:nvSpPr>
        <p:spPr bwMode="auto">
          <a:xfrm>
            <a:off x="3351006" y="6003921"/>
            <a:ext cx="0" cy="685800"/>
          </a:xfrm>
          <a:prstGeom prst="line">
            <a:avLst/>
          </a:prstGeom>
          <a:noFill/>
          <a:ln w="57150">
            <a:solidFill>
              <a:srgbClr val="FFFF00"/>
            </a:solidFill>
            <a:round/>
            <a:headEnd/>
            <a:tailEnd type="triangle" w="med" len="med"/>
          </a:ln>
        </p:spPr>
        <p:txBody>
          <a:bodyPr/>
          <a:lstStyle/>
          <a:p>
            <a:endParaRPr lang="en-IN"/>
          </a:p>
        </p:txBody>
      </p:sp>
      <p:sp>
        <p:nvSpPr>
          <p:cNvPr id="20" name="Line 17"/>
          <p:cNvSpPr>
            <a:spLocks noChangeShapeType="1"/>
          </p:cNvSpPr>
          <p:nvPr/>
        </p:nvSpPr>
        <p:spPr bwMode="auto">
          <a:xfrm flipH="1">
            <a:off x="3357554" y="6308720"/>
            <a:ext cx="4529164" cy="49237"/>
          </a:xfrm>
          <a:prstGeom prst="line">
            <a:avLst/>
          </a:prstGeom>
          <a:noFill/>
          <a:ln w="57150">
            <a:solidFill>
              <a:srgbClr val="FFFF00"/>
            </a:solidFill>
            <a:round/>
            <a:headEnd/>
            <a:tailEnd type="triangle" w="med" len="med"/>
          </a:ln>
        </p:spPr>
        <p:txBody>
          <a:bodyPr/>
          <a:lstStyle/>
          <a:p>
            <a:endParaRPr lang="en-IN"/>
          </a:p>
        </p:txBody>
      </p:sp>
      <p:sp>
        <p:nvSpPr>
          <p:cNvPr id="21" name="TextBox 14"/>
          <p:cNvSpPr txBox="1">
            <a:spLocks noChangeArrowheads="1"/>
          </p:cNvSpPr>
          <p:nvPr/>
        </p:nvSpPr>
        <p:spPr bwMode="auto">
          <a:xfrm>
            <a:off x="4267218" y="2793996"/>
            <a:ext cx="749300" cy="369888"/>
          </a:xfrm>
          <a:prstGeom prst="rect">
            <a:avLst/>
          </a:prstGeom>
          <a:noFill/>
          <a:ln w="9525">
            <a:noFill/>
            <a:miter lim="800000"/>
            <a:headEnd/>
            <a:tailEnd/>
          </a:ln>
        </p:spPr>
        <p:txBody>
          <a:bodyPr wrap="none">
            <a:spAutoFit/>
          </a:bodyPr>
          <a:lstStyle/>
          <a:p>
            <a:r>
              <a:rPr lang="en-IN" sz="1800" b="1" dirty="0">
                <a:solidFill>
                  <a:srgbClr val="FFFF00"/>
                </a:solidFill>
              </a:rPr>
              <a:t>False</a:t>
            </a:r>
          </a:p>
        </p:txBody>
      </p:sp>
      <p:sp>
        <p:nvSpPr>
          <p:cNvPr id="22" name="TextBox 15"/>
          <p:cNvSpPr txBox="1">
            <a:spLocks noChangeArrowheads="1"/>
          </p:cNvSpPr>
          <p:nvPr/>
        </p:nvSpPr>
        <p:spPr bwMode="auto">
          <a:xfrm>
            <a:off x="2481281" y="3936996"/>
            <a:ext cx="658812" cy="369888"/>
          </a:xfrm>
          <a:prstGeom prst="rect">
            <a:avLst/>
          </a:prstGeom>
          <a:noFill/>
          <a:ln w="9525">
            <a:noFill/>
            <a:miter lim="800000"/>
            <a:headEnd/>
            <a:tailEnd/>
          </a:ln>
        </p:spPr>
        <p:txBody>
          <a:bodyPr wrap="none">
            <a:spAutoFit/>
          </a:bodyPr>
          <a:lstStyle/>
          <a:p>
            <a:r>
              <a:rPr lang="en-IN" sz="1800" b="1">
                <a:solidFill>
                  <a:srgbClr val="FFFF00"/>
                </a:solidFill>
              </a:rPr>
              <a:t>True</a:t>
            </a:r>
          </a:p>
        </p:txBody>
      </p:sp>
      <p:sp>
        <p:nvSpPr>
          <p:cNvPr id="26" name="Oval Callout 25"/>
          <p:cNvSpPr/>
          <p:nvPr/>
        </p:nvSpPr>
        <p:spPr>
          <a:xfrm>
            <a:off x="6286512" y="5072074"/>
            <a:ext cx="1285884" cy="1000132"/>
          </a:xfrm>
          <a:prstGeom prst="wedgeEllipseCallout">
            <a:avLst>
              <a:gd name="adj1" fmla="val -35507"/>
              <a:gd name="adj2" fmla="val -20307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else body</a:t>
            </a:r>
          </a:p>
        </p:txBody>
      </p:sp>
      <p:sp>
        <p:nvSpPr>
          <p:cNvPr id="27" name="Oval Callout 26"/>
          <p:cNvSpPr/>
          <p:nvPr/>
        </p:nvSpPr>
        <p:spPr>
          <a:xfrm>
            <a:off x="214282" y="3643314"/>
            <a:ext cx="1500198" cy="1071570"/>
          </a:xfrm>
          <a:prstGeom prst="wedgeEllipseCallout">
            <a:avLst>
              <a:gd name="adj1" fmla="val 117034"/>
              <a:gd name="adj2" fmla="val 100136"/>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b="1" dirty="0" smtClean="0">
                <a:solidFill>
                  <a:schemeClr val="tx1"/>
                </a:solidFill>
                <a:effectLst>
                  <a:outerShdw blurRad="38100" dist="38100" dir="2700000" algn="tl">
                    <a:srgbClr val="000000">
                      <a:alpha val="43137"/>
                    </a:srgbClr>
                  </a:outerShdw>
                </a:effectLst>
                <a:latin typeface="Arial" charset="0"/>
              </a:rPr>
              <a:t>Main Body </a:t>
            </a: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85852" y="2214554"/>
            <a:ext cx="7572428" cy="3108543"/>
          </a:xfrm>
          <a:prstGeom prst="rect">
            <a:avLst/>
          </a:prstGeom>
        </p:spPr>
        <p:txBody>
          <a:bodyPr wrap="square">
            <a:spAutoFit/>
          </a:bodyPr>
          <a:lstStyle/>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Each condition is a Boolean expression, and each body contains one or more commands that are to be executed conditionally.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If the first condition succeeds, the first body will be executed; no other conditions or bodies are evaluated in that case. </a:t>
            </a: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285852" y="35716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14414" y="1436354"/>
            <a:ext cx="7572428" cy="4401205"/>
          </a:xfrm>
          <a:prstGeom prst="rect">
            <a:avLst/>
          </a:prstGeom>
        </p:spPr>
        <p:txBody>
          <a:bodyPr wrap="square">
            <a:spAutoFit/>
          </a:bodyPr>
          <a:lstStyle/>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If the first condition fails, then the process continues in similar manner with the evaluation of the second condition. The execution of this overall construct will cause precisely one of the bodies to be executed. </a:t>
            </a:r>
          </a:p>
          <a:p>
            <a:pPr algn="just"/>
            <a:endParaRPr lang="en-IN" sz="2800" b="1" dirty="0" smtClean="0">
              <a:solidFill>
                <a:schemeClr val="bg1"/>
              </a:solidFill>
              <a:effectLst>
                <a:outerShdw blurRad="38100" dist="38100" dir="2700000" algn="tl">
                  <a:srgbClr val="000000">
                    <a:alpha val="43137"/>
                  </a:srgbClr>
                </a:outerShdw>
              </a:effectLst>
            </a:endParaRP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There may be any number of </a:t>
            </a:r>
            <a:r>
              <a:rPr lang="en-IN" sz="2800" b="1" dirty="0" err="1" smtClean="0">
                <a:solidFill>
                  <a:schemeClr val="bg1"/>
                </a:solidFill>
                <a:effectLst>
                  <a:outerShdw blurRad="38100" dist="38100" dir="2700000" algn="tl">
                    <a:srgbClr val="000000">
                      <a:alpha val="43137"/>
                    </a:srgbClr>
                  </a:outerShdw>
                </a:effectLst>
              </a:rPr>
              <a:t>elif</a:t>
            </a:r>
            <a:r>
              <a:rPr lang="en-IN" sz="2800" b="1" dirty="0" smtClean="0">
                <a:solidFill>
                  <a:schemeClr val="bg1"/>
                </a:solidFill>
                <a:effectLst>
                  <a:outerShdw blurRad="38100" dist="38100" dir="2700000" algn="tl">
                    <a:srgbClr val="000000">
                      <a:alpha val="43137"/>
                    </a:srgbClr>
                  </a:outerShdw>
                </a:effectLst>
              </a:rPr>
              <a:t> clauses (including zero), and</a:t>
            </a:r>
          </a:p>
          <a:p>
            <a:pPr algn="just">
              <a:buFont typeface="Wingdings" pitchFamily="2" charset="2"/>
              <a:buChar char="ü"/>
            </a:pPr>
            <a:r>
              <a:rPr lang="en-IN" sz="2800" b="1" dirty="0" smtClean="0">
                <a:solidFill>
                  <a:schemeClr val="bg1"/>
                </a:solidFill>
                <a:effectLst>
                  <a:outerShdw blurRad="38100" dist="38100" dir="2700000" algn="tl">
                    <a:srgbClr val="000000">
                      <a:alpha val="43137"/>
                    </a:srgbClr>
                  </a:outerShdw>
                </a:effectLst>
              </a:rPr>
              <a:t> The final else clause is optional. </a:t>
            </a:r>
            <a:endParaRPr lang="en-IN"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714480"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400050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PROGRAM</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42860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if STATEMENT</a:t>
            </a:r>
            <a:endParaRPr lang="en-IN" sz="2800" b="1" dirty="0">
              <a:solidFill>
                <a:srgbClr val="FFFF00"/>
              </a:solidFill>
              <a:effectLst>
                <a:outerShdw blurRad="38100" dist="38100" dir="2700000" algn="tl">
                  <a:srgbClr val="000000">
                    <a:alpha val="43137"/>
                  </a:srgbClr>
                </a:outerShdw>
              </a:effectLst>
            </a:endParaRPr>
          </a:p>
        </p:txBody>
      </p:sp>
      <p:pic>
        <p:nvPicPr>
          <p:cNvPr id="1027" name="Picture 3"/>
          <p:cNvPicPr>
            <a:picLocks noChangeAspect="1" noChangeArrowheads="1"/>
          </p:cNvPicPr>
          <p:nvPr/>
        </p:nvPicPr>
        <p:blipFill>
          <a:blip r:embed="rId3" cstate="print"/>
          <a:srcRect l="39568" t="5078" r="26940" b="75391"/>
          <a:stretch>
            <a:fillRect/>
          </a:stretch>
        </p:blipFill>
        <p:spPr bwMode="auto">
          <a:xfrm>
            <a:off x="4500562" y="5214950"/>
            <a:ext cx="4357718" cy="1428760"/>
          </a:xfrm>
          <a:prstGeom prst="rect">
            <a:avLst/>
          </a:prstGeom>
          <a:noFill/>
          <a:ln w="9525">
            <a:noFill/>
            <a:miter lim="800000"/>
            <a:headEnd/>
            <a:tailEnd/>
          </a:ln>
          <a:effectLst/>
        </p:spPr>
      </p:pic>
      <p:sp>
        <p:nvSpPr>
          <p:cNvPr id="6" name="Line Callout 3 (Border and Accent Bar) 5"/>
          <p:cNvSpPr/>
          <p:nvPr/>
        </p:nvSpPr>
        <p:spPr>
          <a:xfrm>
            <a:off x="785786" y="5286388"/>
            <a:ext cx="1714512" cy="642942"/>
          </a:xfrm>
          <a:prstGeom prst="accentBorderCallout3">
            <a:avLst>
              <a:gd name="adj1" fmla="val 18750"/>
              <a:gd name="adj2" fmla="val -8333"/>
              <a:gd name="adj3" fmla="val 18750"/>
              <a:gd name="adj4" fmla="val -16667"/>
              <a:gd name="adj5" fmla="val 100000"/>
              <a:gd name="adj6" fmla="val -16667"/>
              <a:gd name="adj7" fmla="val 133281"/>
              <a:gd name="adj8" fmla="val 21045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800" b="1" dirty="0" smtClean="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 name="Picture 2"/>
          <p:cNvPicPr>
            <a:picLocks noChangeAspect="1" noChangeArrowheads="1"/>
          </p:cNvPicPr>
          <p:nvPr/>
        </p:nvPicPr>
        <p:blipFill>
          <a:blip r:embed="rId4" cstate="print"/>
          <a:srcRect l="42277" t="28320" r="19839" b="33594"/>
          <a:stretch>
            <a:fillRect/>
          </a:stretch>
        </p:blipFill>
        <p:spPr bwMode="auto">
          <a:xfrm>
            <a:off x="571472" y="1428736"/>
            <a:ext cx="4929222" cy="2786082"/>
          </a:xfrm>
          <a:prstGeom prst="rect">
            <a:avLst/>
          </a:prstGeom>
          <a:noFill/>
          <a:ln w="9525">
            <a:noFill/>
            <a:miter lim="800000"/>
            <a:headEnd/>
            <a:tailEnd/>
          </a:ln>
          <a:effectLst/>
        </p:spPr>
      </p:pic>
      <p:sp>
        <p:nvSpPr>
          <p:cNvPr id="8" name="Cloud Callout 7"/>
          <p:cNvSpPr/>
          <p:nvPr/>
        </p:nvSpPr>
        <p:spPr>
          <a:xfrm>
            <a:off x="5500694" y="3429000"/>
            <a:ext cx="3429024" cy="1285884"/>
          </a:xfrm>
          <a:prstGeom prst="cloudCallout">
            <a:avLst>
              <a:gd name="adj1" fmla="val -69125"/>
              <a:gd name="adj2" fmla="val -8214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dirty="0" smtClean="0">
                <a:solidFill>
                  <a:srgbClr val="FFFF00"/>
                </a:solidFill>
                <a:effectLst>
                  <a:outerShdw blurRad="38100" dist="38100" dir="2700000" algn="tl">
                    <a:srgbClr val="000000">
                      <a:alpha val="43137"/>
                    </a:srgbClr>
                  </a:outerShdw>
                </a:effectLst>
              </a:rPr>
              <a:t>else is missing, it  is an optional statement</a:t>
            </a:r>
            <a:endParaRPr lang="en-IN" sz="2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 </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if else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14414"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 – if else STATEMENT</a:t>
            </a:r>
            <a:endParaRPr lang="en-IN" sz="2800" b="1" dirty="0">
              <a:solidFill>
                <a:srgbClr val="FFFF00"/>
              </a:solidFill>
              <a:effectLst>
                <a:outerShdw blurRad="38100" dist="38100" dir="2700000" algn="tl">
                  <a:srgbClr val="000000">
                    <a:alpha val="43137"/>
                  </a:srgbClr>
                </a:outerShdw>
              </a:effectLst>
            </a:endParaRPr>
          </a:p>
        </p:txBody>
      </p:sp>
      <p:sp>
        <p:nvSpPr>
          <p:cNvPr id="6" name="Line Callout 3 (Border and Accent Bar) 5"/>
          <p:cNvSpPr/>
          <p:nvPr/>
        </p:nvSpPr>
        <p:spPr>
          <a:xfrm>
            <a:off x="785786" y="5286388"/>
            <a:ext cx="1714512" cy="642942"/>
          </a:xfrm>
          <a:prstGeom prst="accentBorderCallout3">
            <a:avLst>
              <a:gd name="adj1" fmla="val 18750"/>
              <a:gd name="adj2" fmla="val -8333"/>
              <a:gd name="adj3" fmla="val 18750"/>
              <a:gd name="adj4" fmla="val -16667"/>
              <a:gd name="adj5" fmla="val 100000"/>
              <a:gd name="adj6" fmla="val -16667"/>
              <a:gd name="adj7" fmla="val 133281"/>
              <a:gd name="adj8" fmla="val 262946"/>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 PUT</a:t>
            </a:r>
            <a:endParaRPr lang="en-IN" b="1" dirty="0">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4" cstate="print"/>
          <a:srcRect l="42313" t="29492" r="19802" b="28515"/>
          <a:stretch>
            <a:fillRect/>
          </a:stretch>
        </p:blipFill>
        <p:spPr bwMode="auto">
          <a:xfrm>
            <a:off x="214282" y="2000240"/>
            <a:ext cx="4929222" cy="3071834"/>
          </a:xfrm>
          <a:prstGeom prst="rect">
            <a:avLst/>
          </a:prstGeom>
          <a:noFill/>
          <a:ln w="9525">
            <a:noFill/>
            <a:miter lim="800000"/>
            <a:headEnd/>
            <a:tailEnd/>
          </a:ln>
          <a:effectLst/>
        </p:spPr>
      </p:pic>
      <p:sp>
        <p:nvSpPr>
          <p:cNvPr id="8" name="Cloud Callout 7"/>
          <p:cNvSpPr/>
          <p:nvPr/>
        </p:nvSpPr>
        <p:spPr>
          <a:xfrm>
            <a:off x="5714976" y="3000372"/>
            <a:ext cx="2714676" cy="1643074"/>
          </a:xfrm>
          <a:prstGeom prst="cloudCallout">
            <a:avLst>
              <a:gd name="adj1" fmla="val -136426"/>
              <a:gd name="adj2" fmla="val -3275"/>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smtClean="0">
                <a:solidFill>
                  <a:schemeClr val="tx1"/>
                </a:solidFill>
                <a:effectLst>
                  <a:outerShdw blurRad="38100" dist="38100" dir="2700000" algn="tl">
                    <a:srgbClr val="000000">
                      <a:alpha val="43137"/>
                    </a:srgbClr>
                  </a:outerShdw>
                </a:effectLst>
              </a:rPr>
              <a:t>else is used</a:t>
            </a:r>
            <a:endParaRPr lang="en-IN" sz="3200" b="1" dirty="0">
              <a:solidFill>
                <a:schemeClr val="tx1"/>
              </a:solidFill>
              <a:effectLst>
                <a:outerShdw blurRad="38100" dist="38100" dir="2700000" algn="tl">
                  <a:srgbClr val="000000">
                    <a:alpha val="43137"/>
                  </a:srgbClr>
                </a:outerShdw>
              </a:effectLst>
            </a:endParaRPr>
          </a:p>
        </p:txBody>
      </p:sp>
      <p:pic>
        <p:nvPicPr>
          <p:cNvPr id="2052" name="Picture 4"/>
          <p:cNvPicPr>
            <a:picLocks noChangeAspect="1" noChangeArrowheads="1"/>
          </p:cNvPicPr>
          <p:nvPr/>
        </p:nvPicPr>
        <p:blipFill>
          <a:blip r:embed="rId5" cstate="print"/>
          <a:srcRect l="35175" t="2148" r="36823" b="75390"/>
          <a:stretch>
            <a:fillRect/>
          </a:stretch>
        </p:blipFill>
        <p:spPr bwMode="auto">
          <a:xfrm>
            <a:off x="5286348" y="5000636"/>
            <a:ext cx="3643370" cy="1643074"/>
          </a:xfrm>
          <a:prstGeom prst="rect">
            <a:avLst/>
          </a:prstGeom>
          <a:noFill/>
          <a:ln w="9525">
            <a:noFill/>
            <a:miter lim="800000"/>
            <a:headEnd/>
            <a:tailEnd/>
          </a:ln>
          <a:effectLst/>
        </p:spPr>
      </p:pic>
      <p:sp>
        <p:nvSpPr>
          <p:cNvPr id="11" name="Rounded Rectangular Callout 10"/>
          <p:cNvSpPr/>
          <p:nvPr/>
        </p:nvSpPr>
        <p:spPr>
          <a:xfrm>
            <a:off x="5786446" y="2000240"/>
            <a:ext cx="2643206" cy="571504"/>
          </a:xfrm>
          <a:prstGeom prst="wedgeRoundRectCallout">
            <a:avLst>
              <a:gd name="adj1" fmla="val -178744"/>
              <a:gd name="adj2" fmla="val 15697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14" name="Straight Connector 13"/>
          <p:cNvCxnSpPr/>
          <p:nvPr/>
        </p:nvCxnSpPr>
        <p:spPr>
          <a:xfrm flipV="1">
            <a:off x="1428728" y="2571744"/>
            <a:ext cx="4500594" cy="114300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643042" y="2928934"/>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CONDITIONAL CONSTRUCT</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643042" y="38576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a:t>
            </a:r>
            <a:r>
              <a:rPr lang="en-IN" sz="2800" b="1" smtClean="0">
                <a:solidFill>
                  <a:srgbClr val="FFFF00"/>
                </a:solidFill>
                <a:effectLst>
                  <a:outerShdw blurRad="38100" dist="38100" dir="2700000" algn="tl">
                    <a:srgbClr val="000000">
                      <a:alpha val="43137"/>
                    </a:srgbClr>
                  </a:outerShdw>
                </a:effectLst>
              </a:rPr>
              <a:t>if  </a:t>
            </a:r>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STATEMENT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143108"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INTRODUCTION</a:t>
            </a:r>
          </a:p>
        </p:txBody>
      </p:sp>
      <p:sp>
        <p:nvSpPr>
          <p:cNvPr id="3" name="Rectangle 2"/>
          <p:cNvSpPr/>
          <p:nvPr/>
        </p:nvSpPr>
        <p:spPr>
          <a:xfrm>
            <a:off x="1428728" y="1714488"/>
            <a:ext cx="7358114" cy="483209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Programs are written for the solution to the real world problems. A language should have the ability to control the flow of execution so that at different intervals different statements can be executed. Structured programming is a paradigm aims at controlling the flow of execution of statements in a program by using control structures.</a:t>
            </a:r>
          </a:p>
          <a:p>
            <a:pPr algn="just"/>
            <a:r>
              <a:rPr lang="en-IN" sz="2800" dirty="0" smtClean="0"/>
              <a:t>	</a:t>
            </a:r>
            <a:r>
              <a:rPr lang="en-IN" sz="2800" b="1" dirty="0" smtClean="0">
                <a:solidFill>
                  <a:srgbClr val="FFFF00"/>
                </a:solidFill>
                <a:effectLst>
                  <a:outerShdw blurRad="38100" dist="38100" dir="2700000" algn="tl">
                    <a:srgbClr val="000000">
                      <a:alpha val="43137"/>
                    </a:srgbClr>
                  </a:outerShdw>
                </a:effectLst>
              </a:rPr>
              <a:t>A language which supports the control structures is called as structured programming language</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14414" y="500042"/>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EXAMPLES – if  </a:t>
            </a:r>
            <a:r>
              <a:rPr lang="en-IN" sz="2800" b="1" dirty="0" err="1" smtClean="0">
                <a:solidFill>
                  <a:srgbClr val="FFFF00"/>
                </a:solidFill>
                <a:effectLst>
                  <a:outerShdw blurRad="38100" dist="38100" dir="2700000" algn="tl">
                    <a:srgbClr val="000000">
                      <a:alpha val="43137"/>
                    </a:srgbClr>
                  </a:outerShdw>
                </a:effectLst>
              </a:rPr>
              <a:t>elif</a:t>
            </a:r>
            <a:r>
              <a:rPr lang="en-IN" sz="2800" b="1" dirty="0" smtClean="0">
                <a:solidFill>
                  <a:srgbClr val="FFFF00"/>
                </a:solidFill>
                <a:effectLst>
                  <a:outerShdw blurRad="38100" dist="38100" dir="2700000" algn="tl">
                    <a:srgbClr val="000000">
                      <a:alpha val="43137"/>
                    </a:srgbClr>
                  </a:outerShdw>
                </a:effectLst>
              </a:rPr>
              <a:t> STATEMENT</a:t>
            </a:r>
            <a:endParaRPr lang="en-IN" sz="2800" b="1" dirty="0">
              <a:solidFill>
                <a:srgbClr val="FFFF00"/>
              </a:solidFill>
              <a:effectLst>
                <a:outerShdw blurRad="38100" dist="38100" dir="2700000" algn="tl">
                  <a:srgbClr val="000000">
                    <a:alpha val="43137"/>
                  </a:srgbClr>
                </a:outerShdw>
              </a:effectLst>
            </a:endParaRPr>
          </a:p>
        </p:txBody>
      </p:sp>
      <p:pic>
        <p:nvPicPr>
          <p:cNvPr id="3075" name="Picture 3"/>
          <p:cNvPicPr>
            <a:picLocks noChangeAspect="1" noChangeArrowheads="1"/>
          </p:cNvPicPr>
          <p:nvPr/>
        </p:nvPicPr>
        <p:blipFill>
          <a:blip r:embed="rId3" cstate="print"/>
          <a:srcRect l="46706" t="31445" r="16508" b="23633"/>
          <a:stretch>
            <a:fillRect/>
          </a:stretch>
        </p:blipFill>
        <p:spPr bwMode="auto">
          <a:xfrm>
            <a:off x="571472" y="1428736"/>
            <a:ext cx="5306601" cy="3643338"/>
          </a:xfrm>
          <a:prstGeom prst="rect">
            <a:avLst/>
          </a:prstGeom>
          <a:noFill/>
          <a:ln w="9525">
            <a:noFill/>
            <a:miter lim="800000"/>
            <a:headEnd/>
            <a:tailEnd/>
          </a:ln>
          <a:effectLst/>
        </p:spPr>
      </p:pic>
      <p:sp>
        <p:nvSpPr>
          <p:cNvPr id="6" name="Line Callout 2 (Border and Accent Bar) 5"/>
          <p:cNvSpPr/>
          <p:nvPr/>
        </p:nvSpPr>
        <p:spPr>
          <a:xfrm>
            <a:off x="6643702" y="1643050"/>
            <a:ext cx="2214578" cy="2786082"/>
          </a:xfrm>
          <a:prstGeom prst="accentBorderCallout2">
            <a:avLst>
              <a:gd name="adj1" fmla="val 18750"/>
              <a:gd name="adj2" fmla="val -8333"/>
              <a:gd name="adj3" fmla="val 18750"/>
              <a:gd name="adj4" fmla="val -16667"/>
              <a:gd name="adj5" fmla="val 62401"/>
              <a:gd name="adj6" fmla="val -14344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2800" b="1" u="sng" dirty="0" smtClean="0">
                <a:effectLst>
                  <a:outerShdw blurRad="38100" dist="38100" dir="2700000" algn="tl">
                    <a:srgbClr val="000000">
                      <a:alpha val="43137"/>
                    </a:srgbClr>
                  </a:outerShdw>
                </a:effectLst>
              </a:rPr>
              <a:t>READ AS</a:t>
            </a:r>
          </a:p>
          <a:p>
            <a:pPr algn="ctr"/>
            <a:r>
              <a:rPr lang="en-IN" sz="2800" b="1" dirty="0" smtClean="0">
                <a:effectLst>
                  <a:outerShdw blurRad="38100" dist="38100" dir="2700000" algn="tl">
                    <a:srgbClr val="000000">
                      <a:alpha val="43137"/>
                    </a:srgbClr>
                  </a:outerShdw>
                </a:effectLst>
              </a:rPr>
              <a:t>18 is less than age </a:t>
            </a:r>
          </a:p>
          <a:p>
            <a:pPr algn="ctr"/>
            <a:r>
              <a:rPr lang="en-IN" sz="2800" b="1" dirty="0" smtClean="0">
                <a:effectLst>
                  <a:outerShdw blurRad="38100" dist="38100" dir="2700000" algn="tl">
                    <a:srgbClr val="000000">
                      <a:alpha val="43137"/>
                    </a:srgbClr>
                  </a:outerShdw>
                </a:effectLst>
              </a:rPr>
              <a:t>and  </a:t>
            </a:r>
          </a:p>
          <a:p>
            <a:pPr algn="ctr"/>
            <a:r>
              <a:rPr lang="en-IN" sz="2800" b="1" dirty="0" smtClean="0">
                <a:effectLst>
                  <a:outerShdw blurRad="38100" dist="38100" dir="2700000" algn="tl">
                    <a:srgbClr val="000000">
                      <a:alpha val="43137"/>
                    </a:srgbClr>
                  </a:outerShdw>
                </a:effectLst>
              </a:rPr>
              <a:t>18 is less than 60</a:t>
            </a:r>
            <a:endParaRPr lang="en-IN" sz="2800" b="1" dirty="0">
              <a:effectLst>
                <a:outerShdw blurRad="38100" dist="38100" dir="2700000" algn="tl">
                  <a:srgbClr val="000000">
                    <a:alpha val="43137"/>
                  </a:srgbClr>
                </a:outerShdw>
              </a:effectLst>
            </a:endParaRPr>
          </a:p>
        </p:txBody>
      </p:sp>
      <p:pic>
        <p:nvPicPr>
          <p:cNvPr id="3076" name="Picture 4"/>
          <p:cNvPicPr>
            <a:picLocks noChangeAspect="1" noChangeArrowheads="1"/>
          </p:cNvPicPr>
          <p:nvPr/>
        </p:nvPicPr>
        <p:blipFill>
          <a:blip r:embed="rId4" cstate="print"/>
          <a:srcRect l="40117" t="8008" r="40117" b="73437"/>
          <a:stretch>
            <a:fillRect/>
          </a:stretch>
        </p:blipFill>
        <p:spPr bwMode="auto">
          <a:xfrm>
            <a:off x="5857884" y="5072074"/>
            <a:ext cx="2842480" cy="1500198"/>
          </a:xfrm>
          <a:prstGeom prst="rect">
            <a:avLst/>
          </a:prstGeom>
          <a:noFill/>
          <a:ln w="9525">
            <a:noFill/>
            <a:miter lim="800000"/>
            <a:headEnd/>
            <a:tailEnd/>
          </a:ln>
          <a:effectLst/>
        </p:spPr>
      </p:pic>
      <p:sp>
        <p:nvSpPr>
          <p:cNvPr id="8" name="Rounded Rectangular Callout 7"/>
          <p:cNvSpPr/>
          <p:nvPr/>
        </p:nvSpPr>
        <p:spPr>
          <a:xfrm>
            <a:off x="1357290" y="5429264"/>
            <a:ext cx="1714512" cy="857256"/>
          </a:xfrm>
          <a:prstGeom prst="wedgeRoundRectCallout">
            <a:avLst>
              <a:gd name="adj1" fmla="val 217049"/>
              <a:gd name="adj2" fmla="val 2186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800" b="1" u="sng" dirty="0" smtClean="0">
                <a:effectLst>
                  <a:outerShdw blurRad="38100" dist="38100" dir="2700000" algn="tl">
                    <a:srgbClr val="000000">
                      <a:alpha val="43137"/>
                    </a:srgbClr>
                  </a:outerShdw>
                </a:effectLst>
              </a:rPr>
              <a:t>OUTPUT</a:t>
            </a:r>
            <a:endParaRPr lang="en-IN" sz="28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428728" y="3214686"/>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214414" y="2285992"/>
            <a:ext cx="7643866"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1. Write a PYTHON program that reads a value of n and check the number is zero or non zero value.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find a largest of two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3. Write a PYTHON program that reads the number and check the no is positive or negative.</a:t>
            </a:r>
          </a:p>
          <a:p>
            <a:pPr algn="just" eaLnBrk="0" fontAlgn="base" hangingPunct="0">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to check entered character is vowel or consonant.</a:t>
            </a:r>
            <a:endParaRPr lang="en-US" sz="2800" b="1" dirty="0" smtClean="0">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4" name="Rectangle 3"/>
          <p:cNvSpPr/>
          <p:nvPr/>
        </p:nvSpPr>
        <p:spPr>
          <a:xfrm>
            <a:off x="1214414" y="1643050"/>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BELOW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142976" y="1785926"/>
            <a:ext cx="764386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5</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 Write a PYTHON program</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Arial" pitchFamily="34" charset="0"/>
              </a:rPr>
              <a:t> </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to evaluate the student performance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&gt;=90 then Excellent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&gt;=80 then  Very Good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&gt;=70 then Good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If % is &gt;=60 then average performance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else Poor performance.</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6. Write a PYTHON program to find largest of three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7. Write a PYTHON program to find smallest of three numbers</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14414"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285852" y="1883056"/>
            <a:ext cx="7643866"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8.Write a PYTHON program to check weather number is even or odd.</a:t>
            </a:r>
          </a:p>
          <a:p>
            <a:pPr lvl="0" algn="just"/>
            <a:r>
              <a:rPr lang="en-IN" sz="2800" b="1" dirty="0" smtClean="0">
                <a:solidFill>
                  <a:schemeClr val="bg1"/>
                </a:solidFill>
                <a:effectLst>
                  <a:outerShdw blurRad="38100" dist="38100" dir="2700000" algn="tl">
                    <a:srgbClr val="000000">
                      <a:alpha val="43137"/>
                    </a:srgbClr>
                  </a:outerShdw>
                </a:effectLst>
              </a:rPr>
              <a:t>9.Write a PYTHON program to check a year for leap year.</a:t>
            </a:r>
          </a:p>
          <a:p>
            <a:pPr lvl="0"/>
            <a:r>
              <a:rPr lang="en-IN" sz="2800" b="1" dirty="0" smtClean="0">
                <a:solidFill>
                  <a:schemeClr val="bg1"/>
                </a:solidFill>
                <a:effectLst>
                  <a:outerShdw blurRad="38100" dist="38100" dir="2700000" algn="tl">
                    <a:srgbClr val="000000">
                      <a:alpha val="43137"/>
                    </a:srgbClr>
                  </a:outerShdw>
                </a:effectLst>
              </a:rPr>
              <a:t>10. A company insures its drivers in the following cases:</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married.</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unmarried, male and above 30 years of age.</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If the driver is unmarried, female and above 25 years of age.</a:t>
            </a:r>
            <a:endParaRPr lang="en-IN" sz="2800"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1142976"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ABOVE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285852" y="285728"/>
            <a:ext cx="7215238"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p>
            <a:pPr algn="ctr"/>
            <a:r>
              <a:rPr lang="en-IN" sz="2800" b="1" dirty="0" smtClean="0">
                <a:solidFill>
                  <a:srgbClr val="FFFF00"/>
                </a:solidFill>
                <a:effectLst>
                  <a:outerShdw blurRad="38100" dist="38100" dir="2700000" algn="tl">
                    <a:srgbClr val="000000">
                      <a:alpha val="43137"/>
                    </a:srgbClr>
                  </a:outerShdw>
                </a:effectLst>
              </a:rPr>
              <a:t>PROGRAM LIST ON if CONTSTUCT </a:t>
            </a:r>
            <a:endParaRPr lang="en-IN" sz="2800" b="1" dirty="0">
              <a:solidFill>
                <a:srgbClr val="FFFF00"/>
              </a:solidFill>
              <a:effectLst>
                <a:outerShdw blurRad="38100" dist="38100" dir="2700000" algn="tl">
                  <a:srgbClr val="000000">
                    <a:alpha val="43137"/>
                  </a:srgbClr>
                </a:outerShdw>
              </a:effectLst>
            </a:endParaRPr>
          </a:p>
        </p:txBody>
      </p:sp>
      <p:sp>
        <p:nvSpPr>
          <p:cNvPr id="6145" name="Rectangle 1"/>
          <p:cNvSpPr>
            <a:spLocks noChangeArrowheads="1"/>
          </p:cNvSpPr>
          <p:nvPr/>
        </p:nvSpPr>
        <p:spPr bwMode="auto">
          <a:xfrm>
            <a:off x="1142976" y="1643050"/>
            <a:ext cx="7643866" cy="40934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In all the other cases, the driver is not insured.</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If the marital status, sex and age of the driver are the inputs,</a:t>
            </a:r>
          </a:p>
          <a:p>
            <a:pPr lvl="0" algn="just"/>
            <a:r>
              <a:rPr lang="en-IN" sz="2800" b="1" dirty="0" smtClean="0">
                <a:solidFill>
                  <a:schemeClr val="bg1"/>
                </a:solidFill>
                <a:effectLst>
                  <a:outerShdw blurRad="38100" dist="38100" dir="2700000" algn="tl">
                    <a:srgbClr val="000000">
                      <a:alpha val="43137"/>
                    </a:srgbClr>
                  </a:outerShdw>
                </a:effectLst>
              </a:rPr>
              <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Write a PYTHON program to determine whether the driver is insured or not</a:t>
            </a:r>
          </a:p>
          <a:p>
            <a:pPr lvl="0"/>
            <a:endParaRPr lang="en-IN" sz="2800" b="1" dirty="0" smtClean="0">
              <a:solidFill>
                <a:schemeClr val="bg1"/>
              </a:solidFill>
              <a:effectLst>
                <a:outerShdw blurRad="38100" dist="38100" dir="2700000" algn="tl">
                  <a:srgbClr val="000000">
                    <a:alpha val="43137"/>
                  </a:srgbClr>
                </a:outerShdw>
              </a:effectLst>
            </a:endParaRPr>
          </a:p>
          <a:p>
            <a:pPr lvl="0" algn="ctr"/>
            <a:r>
              <a:rPr lang="en-IN" sz="3600" b="1" dirty="0" smtClean="0">
                <a:solidFill>
                  <a:srgbClr val="FF0000"/>
                </a:solidFill>
                <a:effectLst>
                  <a:outerShdw blurRad="38100" dist="38100" dir="2700000" algn="tl">
                    <a:srgbClr val="000000">
                      <a:alpha val="43137"/>
                    </a:srgbClr>
                  </a:outerShdw>
                </a:effectLst>
              </a:rPr>
              <a:t>***</a:t>
            </a:r>
            <a:endParaRPr lang="en-IN" sz="3600" b="1" dirty="0">
              <a:solidFill>
                <a:srgbClr val="FF0000"/>
              </a:solidFill>
              <a:effectLst>
                <a:outerShdw blurRad="38100" dist="38100" dir="2700000" algn="tl">
                  <a:srgbClr val="000000">
                    <a:alpha val="43137"/>
                  </a:srgbClr>
                </a:outerShdw>
              </a:effectLst>
            </a:endParaRPr>
          </a:p>
        </p:txBody>
      </p:sp>
      <p:sp>
        <p:nvSpPr>
          <p:cNvPr id="4" name="Rectangle 3"/>
          <p:cNvSpPr/>
          <p:nvPr/>
        </p:nvSpPr>
        <p:spPr>
          <a:xfrm>
            <a:off x="1142976" y="1214422"/>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ABOVE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grpSp>
        <p:nvGrpSpPr>
          <p:cNvPr id="9" name="Group 77"/>
          <p:cNvGrpSpPr/>
          <p:nvPr/>
        </p:nvGrpSpPr>
        <p:grpSpPr>
          <a:xfrm>
            <a:off x="3571868" y="2571744"/>
            <a:ext cx="2500330" cy="3775089"/>
            <a:chOff x="6429388" y="657432"/>
            <a:chExt cx="2500330" cy="3775089"/>
          </a:xfrm>
        </p:grpSpPr>
        <p:sp>
          <p:nvSpPr>
            <p:cNvPr id="10" name="TextBox 9"/>
            <p:cNvSpPr txBox="1"/>
            <p:nvPr/>
          </p:nvSpPr>
          <p:spPr>
            <a:xfrm>
              <a:off x="6429388" y="3786190"/>
              <a:ext cx="2500330"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ITERATION</a:t>
              </a:r>
              <a:endParaRPr lang="en-IN" sz="3600" b="1" u="sng" dirty="0">
                <a:solidFill>
                  <a:srgbClr val="FFFF00"/>
                </a:solidFill>
                <a:effectLst>
                  <a:outerShdw blurRad="38100" dist="38100" dir="2700000" algn="tl">
                    <a:srgbClr val="000000">
                      <a:alpha val="43137"/>
                    </a:srgbClr>
                  </a:outerShdw>
                </a:effectLst>
              </a:endParaRPr>
            </a:p>
          </p:txBody>
        </p:sp>
        <p:grpSp>
          <p:nvGrpSpPr>
            <p:cNvPr id="11" name="Group 75"/>
            <p:cNvGrpSpPr/>
            <p:nvPr/>
          </p:nvGrpSpPr>
          <p:grpSpPr>
            <a:xfrm>
              <a:off x="6701758" y="657432"/>
              <a:ext cx="2213446" cy="2628692"/>
              <a:chOff x="6701758" y="657432"/>
              <a:chExt cx="2213446" cy="2628692"/>
            </a:xfrm>
          </p:grpSpPr>
          <p:cxnSp>
            <p:nvCxnSpPr>
              <p:cNvPr id="12" name="Straight Connector 11"/>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3" name="Flowchart: Decision 12"/>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4" name="Rectangle 13"/>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5" name="Straight Connector 14"/>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1285852" y="1981200"/>
            <a:ext cx="7643866" cy="4305320"/>
          </a:xfrm>
          <a:prstGeom prst="rect">
            <a:avLst/>
          </a:prstGeom>
        </p:spPr>
        <p:txBody>
          <a:bodyPr vert="horz" lIns="91440" tIns="45720" rIns="91440" bIns="45720" rtlCol="0">
            <a:normAutofit fontScale="92500" lnSpcReduction="10000"/>
          </a:bodyPr>
          <a:lstStyle/>
          <a:p>
            <a:pPr marL="342900" marR="0" lvl="0" indent="-342900" algn="just" defTabSz="914400" rtl="0" eaLnBrk="1" fontAlgn="auto" latinLnBrk="0" hangingPunct="1">
              <a:lnSpc>
                <a:spcPct val="9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rPr>
              <a:t>		</a:t>
            </a:r>
            <a:endParaRPr kumimoji="0" lang="en-US" sz="30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endParaRPr>
          </a:p>
          <a:p>
            <a:pPr marL="342900" lvl="0" indent="-342900" algn="just">
              <a:lnSpc>
                <a:spcPct val="90000"/>
              </a:lnSpc>
              <a:spcBef>
                <a:spcPct val="20000"/>
              </a:spcBef>
              <a:defRPr/>
            </a:pPr>
            <a:r>
              <a:rPr lang="en-US" sz="3000" b="1" i="1" dirty="0" smtClean="0">
                <a:solidFill>
                  <a:srgbClr val="FFFF00"/>
                </a:solidFill>
                <a:effectLst>
                  <a:outerShdw blurRad="38100" dist="38100" dir="2700000" algn="tl">
                    <a:srgbClr val="000000">
                      <a:alpha val="43137"/>
                    </a:srgbClr>
                  </a:outerShdw>
                </a:effectLst>
              </a:rPr>
              <a:t>What is loop or iteration?</a:t>
            </a:r>
          </a:p>
          <a:p>
            <a:pPr marL="342900" lvl="0" indent="-342900" algn="just">
              <a:lnSpc>
                <a:spcPct val="90000"/>
              </a:lnSpc>
              <a:spcBef>
                <a:spcPct val="20000"/>
              </a:spcBef>
            </a:pPr>
            <a:r>
              <a:rPr lang="en-IN" sz="3000" b="1" dirty="0" smtClean="0">
                <a:effectLst>
                  <a:outerShdw blurRad="38100" dist="38100" dir="2700000" algn="tl">
                    <a:srgbClr val="000000">
                      <a:alpha val="43137"/>
                    </a:srgbClr>
                  </a:outerShdw>
                </a:effectLst>
              </a:rPr>
              <a:t>		</a:t>
            </a:r>
            <a:r>
              <a:rPr lang="en-IN" sz="3000" b="1" dirty="0" smtClean="0">
                <a:solidFill>
                  <a:schemeClr val="bg1"/>
                </a:solidFill>
                <a:effectLst>
                  <a:outerShdw blurRad="38100" dist="38100" dir="2700000" algn="tl">
                    <a:srgbClr val="000000">
                      <a:alpha val="43137"/>
                    </a:srgbClr>
                  </a:outerShdw>
                </a:effectLst>
              </a:rPr>
              <a:t>Loops can execute a block of code number of times until a certain condition is met.</a:t>
            </a:r>
          </a:p>
          <a:p>
            <a:pPr marL="342900" lvl="0" indent="-342900" algn="just">
              <a:lnSpc>
                <a:spcPct val="90000"/>
              </a:lnSpc>
              <a:spcBef>
                <a:spcPct val="20000"/>
              </a:spcBef>
            </a:pPr>
            <a:r>
              <a:rPr lang="en-IN" sz="3000" b="1" dirty="0" smtClean="0">
                <a:solidFill>
                  <a:schemeClr val="bg1"/>
                </a:solidFill>
                <a:effectLst>
                  <a:outerShdw blurRad="38100" dist="38100" dir="2700000" algn="tl">
                    <a:srgbClr val="000000">
                      <a:alpha val="43137"/>
                    </a:srgbClr>
                  </a:outerShdw>
                </a:effectLst>
              </a:rPr>
              <a:t>				</a:t>
            </a:r>
            <a:r>
              <a:rPr lang="en-IN" sz="3000" b="1" dirty="0" smtClean="0">
                <a:solidFill>
                  <a:srgbClr val="FFFF00"/>
                </a:solidFill>
                <a:effectLst>
                  <a:outerShdw blurRad="38100" dist="38100" dir="2700000" algn="tl">
                    <a:srgbClr val="000000">
                      <a:alpha val="43137"/>
                    </a:srgbClr>
                  </a:outerShdw>
                </a:effectLst>
              </a:rPr>
              <a:t>OR</a:t>
            </a:r>
          </a:p>
          <a:p>
            <a:pPr marL="342900" lvl="0" indent="-342900" algn="just">
              <a:lnSpc>
                <a:spcPct val="90000"/>
              </a:lnSpc>
              <a:spcBef>
                <a:spcPct val="20000"/>
              </a:spcBef>
              <a:defRPr/>
            </a:pPr>
            <a:r>
              <a:rPr lang="en-US" sz="3000" b="1" dirty="0" smtClean="0">
                <a:solidFill>
                  <a:schemeClr val="bg1"/>
                </a:solidFill>
                <a:effectLst>
                  <a:outerShdw blurRad="38100" dist="38100" dir="2700000" algn="tl">
                    <a:srgbClr val="000000">
                      <a:alpha val="43137"/>
                    </a:srgbClr>
                  </a:outerShdw>
                </a:effectLst>
              </a:rPr>
              <a:t>	The iteration statement allows instructions to be executed until a certain condition is to be fulfilled.</a:t>
            </a:r>
          </a:p>
          <a:p>
            <a:pPr marL="342900" lvl="0" indent="-342900" algn="just">
              <a:lnSpc>
                <a:spcPct val="90000"/>
              </a:lnSpc>
              <a:spcBef>
                <a:spcPct val="20000"/>
              </a:spcBef>
              <a:defRPr/>
            </a:pPr>
            <a:r>
              <a:rPr lang="en-US" sz="3000" b="1" dirty="0" smtClean="0">
                <a:solidFill>
                  <a:schemeClr val="bg1"/>
                </a:solidFill>
                <a:effectLst>
                  <a:outerShdw blurRad="38100" dist="38100" dir="2700000" algn="tl">
                    <a:srgbClr val="000000">
                      <a:alpha val="43137"/>
                    </a:srgbClr>
                  </a:outerShdw>
                </a:effectLst>
              </a:rPr>
              <a:t>		The iteration statements are also called as loops or Looping statements.</a:t>
            </a:r>
            <a:endParaRPr kumimoji="0" lang="en-US" sz="2800" b="0" i="0" u="none" strike="noStrike" kern="1200" cap="none" spc="0" normalizeH="0" baseline="0" noProof="0" dirty="0" smtClean="0">
              <a:ln>
                <a:noFill/>
              </a:ln>
              <a:solidFill>
                <a:schemeClr val="bg1"/>
              </a:solidFill>
              <a:effectLst/>
              <a:uLnTx/>
              <a:uFillTx/>
              <a:latin typeface="Arial" pitchFamily="34" charset="0"/>
              <a:ea typeface="+mn-ea"/>
              <a:cs typeface="+mn-cs"/>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857356" y="642918"/>
            <a:ext cx="6357982" cy="571504"/>
          </a:xfrm>
          <a:prstGeom prst="rect">
            <a:avLst/>
          </a:prstGeom>
          <a:effectLst>
            <a:innerShdw blurRad="114300">
              <a:prstClr val="black"/>
            </a:innerShdw>
          </a:effectLst>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3. ITERATION </a:t>
            </a:r>
            <a:r>
              <a:rPr lang="en-US" sz="2800" b="1" dirty="0" smtClean="0">
                <a:solidFill>
                  <a:srgbClr val="FF0066"/>
                </a:solidFill>
                <a:effectLst>
                  <a:outerShdw blurRad="38100" dist="38100" dir="2700000" algn="tl">
                    <a:srgbClr val="000000">
                      <a:alpha val="43137"/>
                    </a:srgbClr>
                  </a:outerShdw>
                </a:effectLst>
                <a:ea typeface="Batang" pitchFamily="18" charset="-127"/>
                <a:cs typeface="Arial" pitchFamily="34" charset="0"/>
              </a:rPr>
              <a:t>OR</a:t>
            </a: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 LOOPING</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Rectangle 3"/>
          <p:cNvSpPr txBox="1">
            <a:spLocks noChangeArrowheads="1"/>
          </p:cNvSpPr>
          <p:nvPr/>
        </p:nvSpPr>
        <p:spPr>
          <a:xfrm>
            <a:off x="1285852" y="1981200"/>
            <a:ext cx="7643866" cy="2805122"/>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rPr>
              <a:t>		</a:t>
            </a:r>
            <a:r>
              <a:rPr lang="en-US" sz="2800" b="1" dirty="0" smtClean="0">
                <a:solidFill>
                  <a:schemeClr val="bg1"/>
                </a:solidFill>
                <a:effectLst>
                  <a:outerShdw blurRad="38100" dist="38100" dir="2700000" algn="tl">
                    <a:srgbClr val="000000">
                      <a:alpha val="43137"/>
                    </a:srgbClr>
                  </a:outerShdw>
                </a:effectLst>
              </a:rPr>
              <a:t>	Python provides two kinds of loops &amp; they are,</a:t>
            </a:r>
            <a:endParaRPr kumimoji="0" lang="en-US" sz="2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ea typeface="+mn-ea"/>
              <a:cs typeface="+mn-cs"/>
            </a:endParaRPr>
          </a:p>
        </p:txBody>
      </p:sp>
      <p:sp>
        <p:nvSpPr>
          <p:cNvPr id="7" name="Title 1"/>
          <p:cNvSpPr txBox="1">
            <a:spLocks/>
          </p:cNvSpPr>
          <p:nvPr/>
        </p:nvSpPr>
        <p:spPr>
          <a:xfrm>
            <a:off x="1857356" y="4572008"/>
            <a:ext cx="6357982" cy="571504"/>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8" name="Title 1"/>
          <p:cNvSpPr txBox="1">
            <a:spLocks/>
          </p:cNvSpPr>
          <p:nvPr/>
        </p:nvSpPr>
        <p:spPr>
          <a:xfrm>
            <a:off x="1857356" y="3500438"/>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2071670" y="321468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43108" y="285728"/>
            <a:ext cx="5786478" cy="785818"/>
          </a:xfrm>
        </p:spPr>
        <p:style>
          <a:lnRef idx="0">
            <a:schemeClr val="accent2"/>
          </a:lnRef>
          <a:fillRef idx="3">
            <a:schemeClr val="accent2"/>
          </a:fillRef>
          <a:effectRef idx="3">
            <a:schemeClr val="accent2"/>
          </a:effectRef>
          <a:fontRef idx="minor">
            <a:schemeClr val="lt1"/>
          </a:fontRef>
        </p:style>
        <p:txBody>
          <a:bodyPr>
            <a:normAutofit/>
          </a:bodyPr>
          <a:lstStyle/>
          <a:p>
            <a:pPr marL="514350" indent="-514350" algn="ctr"/>
            <a:r>
              <a:rPr lang="en-IN" sz="4400" b="1" dirty="0" smtClean="0">
                <a:solidFill>
                  <a:srgbClr val="FFFF00"/>
                </a:solidFill>
                <a:effectLst>
                  <a:outerShdw blurRad="38100" dist="38100" dir="2700000" algn="tl">
                    <a:srgbClr val="000000">
                      <a:alpha val="43137"/>
                    </a:srgbClr>
                  </a:outerShdw>
                </a:effectLst>
              </a:rPr>
              <a:t>INTRODUCTION</a:t>
            </a:r>
          </a:p>
        </p:txBody>
      </p:sp>
      <p:sp>
        <p:nvSpPr>
          <p:cNvPr id="3" name="Rectangle 2"/>
          <p:cNvSpPr/>
          <p:nvPr/>
        </p:nvSpPr>
        <p:spPr>
          <a:xfrm>
            <a:off x="251520" y="1412776"/>
            <a:ext cx="7688343" cy="4832092"/>
          </a:xfrm>
          <a:prstGeom prst="rect">
            <a:avLst/>
          </a:prstGeom>
        </p:spPr>
        <p:txBody>
          <a:bodyPr wrap="square">
            <a:spAutoFit/>
          </a:bodyPr>
          <a:lstStyle/>
          <a:p>
            <a:pPr marL="457200" indent="-457200">
              <a:buFont typeface="Arial" panose="020B0604020202020204" pitchFamily="34" charset="0"/>
              <a:buChar char="•"/>
            </a:pPr>
            <a:r>
              <a:rPr lang="en-IN" sz="2800" b="1" dirty="0" smtClean="0">
                <a:solidFill>
                  <a:schemeClr val="bg1"/>
                </a:solidFill>
                <a:effectLst>
                  <a:outerShdw blurRad="38100" dist="38100" dir="2700000" algn="tl">
                    <a:srgbClr val="000000">
                      <a:alpha val="43137"/>
                    </a:srgbClr>
                  </a:outerShdw>
                </a:effectLst>
              </a:rPr>
              <a:t>Programs are written for the solution to the real world problems. A language should have the ability to control the flow of execution so that at different intervals different statements can be executed. Structured programming is a paradigm aims at controlling the flow of execution of statements in a program by using control structures.</a:t>
            </a:r>
          </a:p>
          <a:p>
            <a:pPr algn="just"/>
            <a:r>
              <a:rPr lang="en-IN" sz="2800" dirty="0" smtClean="0"/>
              <a:t>	</a:t>
            </a:r>
            <a:r>
              <a:rPr lang="en-IN" sz="2800" b="1" dirty="0" smtClean="0">
                <a:solidFill>
                  <a:srgbClr val="FFFF00"/>
                </a:solidFill>
                <a:effectLst>
                  <a:outerShdw blurRad="38100" dist="38100" dir="2700000" algn="tl">
                    <a:srgbClr val="000000">
                      <a:alpha val="43137"/>
                    </a:srgbClr>
                  </a:outerShdw>
                </a:effectLst>
              </a:rPr>
              <a:t>A language which supports the control structures is called as structured programming language</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86508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500042"/>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7" name="Rectangle 6"/>
          <p:cNvSpPr/>
          <p:nvPr/>
        </p:nvSpPr>
        <p:spPr>
          <a:xfrm>
            <a:off x="1285852" y="1500174"/>
            <a:ext cx="7572428" cy="138499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A while loop allows general repetition based upon the repeated testing of a Boolean condition</a:t>
            </a:r>
            <a:endParaRPr lang="en-IN" sz="2800" b="1" dirty="0">
              <a:solidFill>
                <a:schemeClr val="bg1"/>
              </a:solidFill>
              <a:effectLst>
                <a:outerShdw blurRad="38100" dist="38100" dir="2700000" algn="tl">
                  <a:srgbClr val="000000">
                    <a:alpha val="43137"/>
                  </a:srgbClr>
                </a:outerShdw>
              </a:effectLst>
            </a:endParaRPr>
          </a:p>
        </p:txBody>
      </p:sp>
      <p:sp>
        <p:nvSpPr>
          <p:cNvPr id="8" name="Rectangle 7"/>
          <p:cNvSpPr/>
          <p:nvPr/>
        </p:nvSpPr>
        <p:spPr>
          <a:xfrm>
            <a:off x="1357290" y="3000372"/>
            <a:ext cx="7429552" cy="3662541"/>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The syntax for a while loop in Python is as follows:</a:t>
            </a:r>
          </a:p>
          <a:p>
            <a:r>
              <a:rPr lang="en-IN" sz="3200" b="1" dirty="0" smtClean="0">
                <a:solidFill>
                  <a:srgbClr val="FFFF00"/>
                </a:solidFill>
                <a:effectLst>
                  <a:outerShdw blurRad="38100" dist="38100" dir="2700000" algn="tl">
                    <a:srgbClr val="000000">
                      <a:alpha val="43137"/>
                    </a:srgbClr>
                  </a:outerShdw>
                </a:effectLst>
              </a:rPr>
              <a:t>	while condition:</a:t>
            </a:r>
          </a:p>
          <a:p>
            <a:r>
              <a:rPr lang="en-IN" sz="3200" b="1" dirty="0" smtClean="0">
                <a:solidFill>
                  <a:srgbClr val="FFFF00"/>
                </a:solidFill>
                <a:effectLst>
                  <a:outerShdw blurRad="38100" dist="38100" dir="2700000" algn="tl">
                    <a:srgbClr val="000000">
                      <a:alpha val="43137"/>
                    </a:srgbClr>
                  </a:outerShdw>
                </a:effectLst>
              </a:rPr>
              <a:t>	       body</a:t>
            </a:r>
          </a:p>
          <a:p>
            <a:pPr algn="just"/>
            <a:r>
              <a:rPr lang="en-US" sz="2800" b="1" dirty="0" smtClean="0">
                <a:solidFill>
                  <a:schemeClr val="bg1"/>
                </a:solidFill>
                <a:effectLst>
                  <a:outerShdw blurRad="38100" dist="38100" dir="2700000" algn="tl">
                    <a:srgbClr val="000000">
                      <a:alpha val="43137"/>
                    </a:srgbClr>
                  </a:outerShdw>
                </a:effectLst>
              </a:rPr>
              <a:t>	Where, loop body contain the single statement or set of statements (compound statement) or an empty statement. </a:t>
            </a:r>
          </a:p>
          <a:p>
            <a:pPr algn="just"/>
            <a:r>
              <a:rPr lang="en-US" sz="2800" b="1" dirty="0" smtClean="0">
                <a:solidFill>
                  <a:schemeClr val="bg1"/>
                </a:solidFill>
                <a:effectLst>
                  <a:outerShdw blurRad="38100" dist="38100" dir="2700000" algn="tl">
                    <a:srgbClr val="000000">
                      <a:alpha val="43137"/>
                    </a:srgbClr>
                  </a:outerShdw>
                </a:effectLst>
              </a:rPr>
              <a:t>						Contd..</a:t>
            </a:r>
            <a:endParaRPr lang="en-IN" sz="2800" b="1" dirty="0" smtClean="0">
              <a:solidFill>
                <a:schemeClr val="bg1"/>
              </a:solidFill>
              <a:effectLst>
                <a:outerShdw blurRad="38100" dist="38100" dir="2700000" algn="tl">
                  <a:srgbClr val="000000">
                    <a:alpha val="43137"/>
                  </a:srgbClr>
                </a:outerShdw>
              </a:effectLst>
            </a:endParaRPr>
          </a:p>
        </p:txBody>
      </p:sp>
      <p:sp>
        <p:nvSpPr>
          <p:cNvPr id="5" name="Rectangle 4"/>
          <p:cNvSpPr/>
          <p:nvPr/>
        </p:nvSpPr>
        <p:spPr>
          <a:xfrm>
            <a:off x="6572264" y="3786190"/>
            <a:ext cx="2357454"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 Colon Must</a:t>
            </a:r>
            <a:endParaRPr lang="en-IN" sz="2800" b="1" dirty="0">
              <a:effectLst>
                <a:outerShdw blurRad="38100" dist="38100" dir="2700000" algn="tl">
                  <a:srgbClr val="000000">
                    <a:alpha val="43137"/>
                  </a:srgbClr>
                </a:outerShdw>
              </a:effectLst>
            </a:endParaRPr>
          </a:p>
        </p:txBody>
      </p:sp>
      <p:cxnSp>
        <p:nvCxnSpPr>
          <p:cNvPr id="9" name="Straight Arrow Connector 8"/>
          <p:cNvCxnSpPr/>
          <p:nvPr/>
        </p:nvCxnSpPr>
        <p:spPr>
          <a:xfrm rot="10800000">
            <a:off x="5214942" y="4186925"/>
            <a:ext cx="1357322" cy="35717"/>
          </a:xfrm>
          <a:prstGeom prst="straightConnector1">
            <a:avLst/>
          </a:prstGeom>
          <a:ln w="57150">
            <a:solidFill>
              <a:schemeClr val="bg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500042"/>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Rectangle 7"/>
          <p:cNvSpPr/>
          <p:nvPr/>
        </p:nvSpPr>
        <p:spPr>
          <a:xfrm>
            <a:off x="1500166" y="1500174"/>
            <a:ext cx="7429552" cy="1384995"/>
          </a:xfrm>
          <a:prstGeom prst="rect">
            <a:avLst/>
          </a:prstGeom>
        </p:spPr>
        <p:txBody>
          <a:bodyPr wrap="square">
            <a:spAutoFit/>
          </a:bodyPr>
          <a:lstStyle/>
          <a:p>
            <a:pPr algn="just"/>
            <a:r>
              <a:rPr lang="en-US" sz="2800" b="1" dirty="0" smtClean="0">
                <a:solidFill>
                  <a:schemeClr val="bg1"/>
                </a:solidFill>
                <a:effectLst>
                  <a:outerShdw blurRad="38100" dist="38100" dir="2700000" algn="tl">
                    <a:srgbClr val="000000">
                      <a:alpha val="43137"/>
                    </a:srgbClr>
                  </a:outerShdw>
                </a:effectLst>
              </a:rPr>
              <a:t>	The loop iterates while the expression evaluates to true, when expression becomes false the loop terminates.</a:t>
            </a:r>
            <a:endParaRPr lang="en-IN" sz="2800" b="1" dirty="0" smtClean="0">
              <a:solidFill>
                <a:schemeClr val="bg1"/>
              </a:solidFill>
              <a:effectLst>
                <a:outerShdw blurRad="38100" dist="38100" dir="2700000" algn="tl">
                  <a:srgbClr val="000000">
                    <a:alpha val="43137"/>
                  </a:srgbClr>
                </a:outerShdw>
              </a:effectLst>
            </a:endParaRPr>
          </a:p>
        </p:txBody>
      </p:sp>
      <p:grpSp>
        <p:nvGrpSpPr>
          <p:cNvPr id="5" name="Group 77"/>
          <p:cNvGrpSpPr/>
          <p:nvPr/>
        </p:nvGrpSpPr>
        <p:grpSpPr>
          <a:xfrm>
            <a:off x="6000760" y="2571744"/>
            <a:ext cx="2500330" cy="3775089"/>
            <a:chOff x="6429388" y="657432"/>
            <a:chExt cx="2500330" cy="3775089"/>
          </a:xfrm>
        </p:grpSpPr>
        <p:sp>
          <p:nvSpPr>
            <p:cNvPr id="9" name="TextBox 8"/>
            <p:cNvSpPr txBox="1"/>
            <p:nvPr/>
          </p:nvSpPr>
          <p:spPr>
            <a:xfrm>
              <a:off x="6429388" y="3786190"/>
              <a:ext cx="2500330" cy="646331"/>
            </a:xfrm>
            <a:prstGeom prst="rect">
              <a:avLst/>
            </a:prstGeom>
            <a:noFill/>
          </p:spPr>
          <p:txBody>
            <a:bodyPr wrap="square" rtlCol="0">
              <a:spAutoFit/>
            </a:bodyPr>
            <a:lstStyle/>
            <a:p>
              <a:pPr algn="ctr"/>
              <a:r>
                <a:rPr lang="en-US" sz="3600" b="1" u="sng" dirty="0" smtClean="0">
                  <a:solidFill>
                    <a:srgbClr val="FFFF00"/>
                  </a:solidFill>
                  <a:effectLst>
                    <a:outerShdw blurRad="38100" dist="38100" dir="2700000" algn="tl">
                      <a:srgbClr val="000000">
                        <a:alpha val="43137"/>
                      </a:srgbClr>
                    </a:outerShdw>
                  </a:effectLst>
                </a:rPr>
                <a:t>while loop</a:t>
              </a:r>
              <a:endParaRPr lang="en-IN" sz="3600" b="1" u="sng" dirty="0">
                <a:solidFill>
                  <a:srgbClr val="FFFF00"/>
                </a:solidFill>
                <a:effectLst>
                  <a:outerShdw blurRad="38100" dist="38100" dir="2700000" algn="tl">
                    <a:srgbClr val="000000">
                      <a:alpha val="43137"/>
                    </a:srgbClr>
                  </a:outerShdw>
                </a:effectLst>
              </a:endParaRPr>
            </a:p>
          </p:txBody>
        </p:sp>
        <p:grpSp>
          <p:nvGrpSpPr>
            <p:cNvPr id="10" name="Group 75"/>
            <p:cNvGrpSpPr/>
            <p:nvPr/>
          </p:nvGrpSpPr>
          <p:grpSpPr>
            <a:xfrm>
              <a:off x="6701758" y="657432"/>
              <a:ext cx="2213446" cy="2628692"/>
              <a:chOff x="6701758" y="657432"/>
              <a:chExt cx="2213446" cy="2628692"/>
            </a:xfrm>
          </p:grpSpPr>
          <p:cxnSp>
            <p:nvCxnSpPr>
              <p:cNvPr id="11" name="Straight Connector 10"/>
              <p:cNvCxnSpPr/>
              <p:nvPr/>
            </p:nvCxnSpPr>
            <p:spPr>
              <a:xfrm flipV="1">
                <a:off x="6701758" y="1113956"/>
                <a:ext cx="560392" cy="10318"/>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sp>
            <p:nvSpPr>
              <p:cNvPr id="12" name="Flowchart: Decision 11"/>
              <p:cNvSpPr/>
              <p:nvPr/>
            </p:nvSpPr>
            <p:spPr>
              <a:xfrm>
                <a:off x="7215206" y="657432"/>
                <a:ext cx="1285884" cy="928694"/>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b="1" dirty="0"/>
              </a:p>
            </p:txBody>
          </p:sp>
          <p:sp>
            <p:nvSpPr>
              <p:cNvPr id="13" name="Rectangle 12"/>
              <p:cNvSpPr/>
              <p:nvPr/>
            </p:nvSpPr>
            <p:spPr>
              <a:xfrm>
                <a:off x="7286644" y="1857364"/>
                <a:ext cx="1143008"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cxnSp>
            <p:nvCxnSpPr>
              <p:cNvPr id="14" name="Straight Connector 13"/>
              <p:cNvCxnSpPr/>
              <p:nvPr/>
            </p:nvCxnSpPr>
            <p:spPr>
              <a:xfrm>
                <a:off x="8486576" y="1112368"/>
                <a:ext cx="428628"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rot="16200000" flipH="1">
                <a:off x="7744528" y="2172372"/>
                <a:ext cx="2215710" cy="11794"/>
              </a:xfrm>
              <a:prstGeom prst="line">
                <a:avLst/>
              </a:prstGeom>
              <a:ln w="114300">
                <a:solidFill>
                  <a:srgbClr val="FF00FF"/>
                </a:solidFill>
                <a:headEnd type="none"/>
                <a:tailEnd type="triangle"/>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rot="5400000">
                <a:off x="7727860" y="1699180"/>
                <a:ext cx="28575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rot="10800000">
                <a:off x="6715140" y="3000372"/>
                <a:ext cx="1214446"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rot="16200000" flipH="1">
                <a:off x="5749933" y="2036753"/>
                <a:ext cx="1987676" cy="57262"/>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rot="5400000">
                <a:off x="7565705" y="2750339"/>
                <a:ext cx="642942" cy="1588"/>
              </a:xfrm>
              <a:prstGeom prst="line">
                <a:avLst/>
              </a:prstGeom>
              <a:ln w="114300">
                <a:solidFill>
                  <a:srgbClr val="FF00FF"/>
                </a:solidFill>
              </a:ln>
              <a:effectLst>
                <a:innerShdw blurRad="114300">
                  <a:prstClr val="black"/>
                </a:innerShdw>
              </a:effectLst>
              <a:scene3d>
                <a:camera prst="orthographicFront"/>
                <a:lightRig rig="threePt" dir="t"/>
              </a:scene3d>
              <a:sp3d>
                <a:bevelT w="101600" prst="riblet"/>
              </a:sp3d>
            </p:spPr>
            <p:style>
              <a:lnRef idx="3">
                <a:schemeClr val="accent6"/>
              </a:lnRef>
              <a:fillRef idx="0">
                <a:schemeClr val="accent6"/>
              </a:fillRef>
              <a:effectRef idx="2">
                <a:schemeClr val="accent6"/>
              </a:effectRef>
              <a:fontRef idx="minor">
                <a:schemeClr val="tx1"/>
              </a:fontRef>
            </p:style>
          </p:cxnSp>
        </p:grpSp>
      </p:grpSp>
      <p:sp>
        <p:nvSpPr>
          <p:cNvPr id="20" name="Rounded Rectangle 19"/>
          <p:cNvSpPr/>
          <p:nvPr/>
        </p:nvSpPr>
        <p:spPr>
          <a:xfrm>
            <a:off x="714348" y="385762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FLOW CHART</a:t>
            </a:r>
            <a:endParaRPr lang="en-IN" sz="2800" b="1" dirty="0">
              <a:effectLst>
                <a:outerShdw blurRad="38100" dist="38100" dir="2700000" algn="tl">
                  <a:srgbClr val="000000">
                    <a:alpha val="43137"/>
                  </a:srgbClr>
                </a:outerShdw>
              </a:effectLst>
            </a:endParaRPr>
          </a:p>
        </p:txBody>
      </p:sp>
      <p:sp>
        <p:nvSpPr>
          <p:cNvPr id="21" name="Right Arrow 20"/>
          <p:cNvSpPr/>
          <p:nvPr/>
        </p:nvSpPr>
        <p:spPr>
          <a:xfrm>
            <a:off x="3643306" y="4000504"/>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500166" y="3286124"/>
            <a:ext cx="7215238"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Programming example </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8" name="Rounded Rectangle 7"/>
          <p:cNvSpPr/>
          <p:nvPr/>
        </p:nvSpPr>
        <p:spPr>
          <a:xfrm>
            <a:off x="1285852" y="5286388"/>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
        <p:nvSpPr>
          <p:cNvPr id="9" name="Right Arrow 8"/>
          <p:cNvSpPr/>
          <p:nvPr/>
        </p:nvSpPr>
        <p:spPr>
          <a:xfrm>
            <a:off x="4286248" y="535782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Natural Numbers generation</a:t>
            </a:r>
            <a:endParaRPr lang="en-IN" sz="2800" b="1" dirty="0" smtClean="0">
              <a:solidFill>
                <a:srgbClr val="FFFF00"/>
              </a:solidFill>
              <a:effectLst>
                <a:outerShdw blurRad="38100" dist="38100" dir="2700000" algn="tl">
                  <a:srgbClr val="000000">
                    <a:alpha val="43137"/>
                  </a:srgbClr>
                </a:outerShdw>
              </a:effectLst>
            </a:endParaRPr>
          </a:p>
        </p:txBody>
      </p:sp>
      <p:pic>
        <p:nvPicPr>
          <p:cNvPr id="63492" name="Picture 4"/>
          <p:cNvPicPr>
            <a:picLocks noChangeAspect="1" noChangeArrowheads="1"/>
          </p:cNvPicPr>
          <p:nvPr/>
        </p:nvPicPr>
        <p:blipFill>
          <a:blip r:embed="rId3" cstate="print"/>
          <a:srcRect l="42277" t="15625" r="23682" b="41406"/>
          <a:stretch>
            <a:fillRect/>
          </a:stretch>
        </p:blipFill>
        <p:spPr bwMode="auto">
          <a:xfrm>
            <a:off x="1357290" y="1714488"/>
            <a:ext cx="4572032" cy="3244668"/>
          </a:xfrm>
          <a:prstGeom prst="rect">
            <a:avLst/>
          </a:prstGeom>
          <a:noFill/>
          <a:ln w="9525">
            <a:noFill/>
            <a:miter lim="800000"/>
            <a:headEnd/>
            <a:tailEnd/>
          </a:ln>
          <a:effectLst/>
        </p:spPr>
      </p:pic>
      <p:pic>
        <p:nvPicPr>
          <p:cNvPr id="63493" name="Picture 5"/>
          <p:cNvPicPr>
            <a:picLocks noChangeAspect="1" noChangeArrowheads="1"/>
          </p:cNvPicPr>
          <p:nvPr/>
        </p:nvPicPr>
        <p:blipFill>
          <a:blip r:embed="rId4" cstate="print"/>
          <a:srcRect l="52196" t="13867" r="29685" b="46094"/>
          <a:stretch>
            <a:fillRect/>
          </a:stretch>
        </p:blipFill>
        <p:spPr bwMode="auto">
          <a:xfrm>
            <a:off x="6357950" y="3143248"/>
            <a:ext cx="2357454" cy="2928958"/>
          </a:xfrm>
          <a:prstGeom prst="rect">
            <a:avLst/>
          </a:prstGeom>
          <a:noFill/>
          <a:ln w="9525">
            <a:noFill/>
            <a:miter lim="800000"/>
            <a:headEnd/>
            <a:tailEnd/>
          </a:ln>
          <a:effectLst/>
        </p:spPr>
      </p:pic>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pic>
        <p:nvPicPr>
          <p:cNvPr id="63490" name="Picture 2"/>
          <p:cNvPicPr>
            <a:picLocks noChangeAspect="1" noChangeArrowheads="1"/>
          </p:cNvPicPr>
          <p:nvPr/>
        </p:nvPicPr>
        <p:blipFill>
          <a:blip r:embed="rId3" cstate="print"/>
          <a:srcRect l="43375" t="17578" r="23682" b="32617"/>
          <a:stretch>
            <a:fillRect/>
          </a:stretch>
        </p:blipFill>
        <p:spPr bwMode="auto">
          <a:xfrm>
            <a:off x="1714480" y="1714488"/>
            <a:ext cx="4286280" cy="3643338"/>
          </a:xfrm>
          <a:prstGeom prst="rect">
            <a:avLst/>
          </a:prstGeom>
          <a:noFill/>
          <a:ln w="9525">
            <a:noFill/>
            <a:miter lim="800000"/>
            <a:headEnd/>
            <a:tailEnd/>
          </a:ln>
          <a:effectLst/>
        </p:spPr>
      </p:pic>
      <p:pic>
        <p:nvPicPr>
          <p:cNvPr id="63491" name="Picture 3"/>
          <p:cNvPicPr>
            <a:picLocks noChangeAspect="1" noChangeArrowheads="1"/>
          </p:cNvPicPr>
          <p:nvPr/>
        </p:nvPicPr>
        <p:blipFill>
          <a:blip r:embed="rId4" cstate="print"/>
          <a:srcRect l="53258" t="3124" r="29172" b="76368"/>
          <a:stretch>
            <a:fillRect/>
          </a:stretch>
        </p:blipFill>
        <p:spPr bwMode="auto">
          <a:xfrm>
            <a:off x="6286512" y="5000636"/>
            <a:ext cx="2286016" cy="1500198"/>
          </a:xfrm>
          <a:prstGeom prst="rect">
            <a:avLst/>
          </a:prstGeom>
          <a:noFill/>
          <a:ln w="9525">
            <a:noFill/>
            <a:miter lim="800000"/>
            <a:headEnd/>
            <a:tailEnd/>
          </a:ln>
          <a:effectLst/>
        </p:spPr>
      </p:pic>
      <p:sp>
        <p:nvSpPr>
          <p:cNvPr id="8" name="Rounded Rectangle 7"/>
          <p:cNvSpPr/>
          <p:nvPr/>
        </p:nvSpPr>
        <p:spPr>
          <a:xfrm>
            <a:off x="928662" y="5572140"/>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10" name="Rectangle 9"/>
          <p:cNvSpPr/>
          <p:nvPr/>
        </p:nvSpPr>
        <p:spPr>
          <a:xfrm>
            <a:off x="1357290" y="1071546"/>
            <a:ext cx="742955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Calculating Sum of Natural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9" name="Right Arrow 8"/>
          <p:cNvSpPr/>
          <p:nvPr/>
        </p:nvSpPr>
        <p:spPr>
          <a:xfrm>
            <a:off x="3714744" y="5715016"/>
            <a:ext cx="2000264" cy="50006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pic>
        <p:nvPicPr>
          <p:cNvPr id="64514" name="Picture 2"/>
          <p:cNvPicPr>
            <a:picLocks noChangeAspect="1" noChangeArrowheads="1"/>
          </p:cNvPicPr>
          <p:nvPr/>
        </p:nvPicPr>
        <p:blipFill>
          <a:blip r:embed="rId3" cstate="print"/>
          <a:srcRect l="20864" t="5859" r="17642" b="9179"/>
          <a:stretch>
            <a:fillRect/>
          </a:stretch>
        </p:blipFill>
        <p:spPr bwMode="auto">
          <a:xfrm>
            <a:off x="1571604" y="1428736"/>
            <a:ext cx="6715172" cy="5216250"/>
          </a:xfrm>
          <a:prstGeom prst="rect">
            <a:avLst/>
          </a:prstGeom>
          <a:noFill/>
          <a:ln w="9525">
            <a:noFill/>
            <a:miter lim="800000"/>
            <a:headEnd/>
            <a:tailEnd/>
          </a:ln>
          <a:effectLst/>
        </p:spPr>
      </p:pic>
      <p:sp>
        <p:nvSpPr>
          <p:cNvPr id="11" name="Rectangle 10"/>
          <p:cNvSpPr/>
          <p:nvPr/>
        </p:nvSpPr>
        <p:spPr>
          <a:xfrm>
            <a:off x="1428728" y="928670"/>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Fibonacci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857356" y="357166"/>
            <a:ext cx="6357982" cy="571504"/>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1" name="Rectangle 10"/>
          <p:cNvSpPr/>
          <p:nvPr/>
        </p:nvSpPr>
        <p:spPr>
          <a:xfrm>
            <a:off x="1428728" y="928670"/>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Fibonacci numbers</a:t>
            </a:r>
            <a:endParaRPr lang="en-IN" sz="2800" b="1" dirty="0" smtClean="0">
              <a:solidFill>
                <a:srgbClr val="FFFF00"/>
              </a:solidFill>
              <a:effectLst>
                <a:outerShdw blurRad="38100" dist="38100" dir="2700000" algn="tl">
                  <a:srgbClr val="000000">
                    <a:alpha val="43137"/>
                  </a:srgbClr>
                </a:outerShdw>
              </a:effectLst>
            </a:endParaRPr>
          </a:p>
        </p:txBody>
      </p:sp>
      <p:pic>
        <p:nvPicPr>
          <p:cNvPr id="65538" name="Picture 2"/>
          <p:cNvPicPr>
            <a:picLocks noChangeAspect="1" noChangeArrowheads="1"/>
          </p:cNvPicPr>
          <p:nvPr/>
        </p:nvPicPr>
        <p:blipFill>
          <a:blip r:embed="rId3" cstate="print"/>
          <a:srcRect l="44473" t="7812" r="11054" b="67774"/>
          <a:stretch>
            <a:fillRect/>
          </a:stretch>
        </p:blipFill>
        <p:spPr bwMode="auto">
          <a:xfrm>
            <a:off x="2143108" y="3429000"/>
            <a:ext cx="5786478" cy="1785950"/>
          </a:xfrm>
          <a:prstGeom prst="rect">
            <a:avLst/>
          </a:prstGeom>
          <a:noFill/>
          <a:ln w="9525">
            <a:noFill/>
            <a:miter lim="800000"/>
            <a:headEnd/>
            <a:tailEnd/>
          </a:ln>
          <a:effectLst/>
        </p:spPr>
      </p:pic>
      <p:sp>
        <p:nvSpPr>
          <p:cNvPr id="7" name="Rounded Rectangle 6"/>
          <p:cNvSpPr/>
          <p:nvPr/>
        </p:nvSpPr>
        <p:spPr>
          <a:xfrm>
            <a:off x="1857356" y="2143116"/>
            <a:ext cx="2786082" cy="71438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OUTPUT</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000372"/>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4" name="Title 1"/>
          <p:cNvSpPr txBox="1">
            <a:spLocks/>
          </p:cNvSpPr>
          <p:nvPr/>
        </p:nvSpPr>
        <p:spPr>
          <a:xfrm>
            <a:off x="1928794" y="392906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Class work / Home Work</a:t>
            </a:r>
            <a:endParaRPr lang="en-IN" sz="2800" dirty="0"/>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285852" y="2500306"/>
            <a:ext cx="750099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1. Write a PYTHON program to print the natural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print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3. Write a PYTHON program to print odd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to print sum of natural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85852" y="1357298"/>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BELOW 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357290" y="2143116"/>
            <a:ext cx="7500990"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2800" b="1"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5. Write a PYTHON program to print sum of odd numbers up to n</a:t>
            </a:r>
            <a:endParaRPr lang="en-US" sz="2800" b="1" dirty="0" smtClean="0">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6. Write a PYTHON program to print sum of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7. Write a PYTHON program to print natural numbers up to n in reverse order.</a:t>
            </a:r>
          </a:p>
          <a:p>
            <a:pPr lvl="0"/>
            <a:r>
              <a:rPr lang="en-IN" sz="2800" b="1" dirty="0" smtClean="0">
                <a:solidFill>
                  <a:schemeClr val="bg1"/>
                </a:solidFill>
                <a:effectLst>
                  <a:outerShdw blurRad="38100" dist="38100" dir="2700000" algn="tl">
                    <a:srgbClr val="000000">
                      <a:alpha val="43137"/>
                    </a:srgbClr>
                  </a:outerShdw>
                </a:effectLst>
              </a:rPr>
              <a:t>8. Write a PYTHON program to print Fibonacci series up to n</a:t>
            </a:r>
          </a:p>
          <a:p>
            <a:pPr lvl="0"/>
            <a:r>
              <a:rPr lang="en-IN" sz="2800" b="1" dirty="0" smtClean="0">
                <a:solidFill>
                  <a:schemeClr val="bg1"/>
                </a:solidFill>
                <a:effectLst>
                  <a:outerShdw blurRad="38100" dist="38100" dir="2700000" algn="tl">
                    <a:srgbClr val="000000">
                      <a:alpha val="43137"/>
                    </a:srgbClr>
                  </a:outerShdw>
                </a:effectLst>
              </a:rPr>
              <a:t>9. Write a PYTHON program  find a factorial of given number</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22" name="Rectangle 21"/>
          <p:cNvSpPr/>
          <p:nvPr/>
        </p:nvSpPr>
        <p:spPr>
          <a:xfrm>
            <a:off x="1285852" y="1357298"/>
            <a:ext cx="492922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AVERAGE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325" y="1268760"/>
            <a:ext cx="8488762" cy="3874740"/>
          </a:xfrm>
        </p:spPr>
        <p:txBody>
          <a:bodyPr>
            <a:noAutofit/>
          </a:bodyPr>
          <a:lstStyle/>
          <a:p>
            <a:pPr marL="342900" indent="-342900">
              <a:buFont typeface="Arial" panose="020B0604020202020204" pitchFamily="34" charset="0"/>
              <a:buChar char="•"/>
            </a:pPr>
            <a:r>
              <a:rPr lang="en-US" sz="2800" b="1" dirty="0">
                <a:solidFill>
                  <a:srgbClr val="FFFF00"/>
                </a:solidFill>
              </a:rPr>
              <a:t>Python</a:t>
            </a:r>
            <a:r>
              <a:rPr lang="en-US" sz="2800" dirty="0">
                <a:solidFill>
                  <a:srgbClr val="FFFF00"/>
                </a:solidFill>
              </a:rPr>
              <a:t> is a very popular general-purpose interpreted, interactive, object-oriented, and high-level programming language</a:t>
            </a:r>
            <a:r>
              <a:rPr lang="en-US" sz="2800" dirty="0" smtClean="0">
                <a:solidFill>
                  <a:srgbClr val="FFFF00"/>
                </a:solidFill>
              </a:rPr>
              <a:t/>
            </a:r>
            <a:br>
              <a:rPr lang="en-US" sz="2800" dirty="0" smtClean="0">
                <a:solidFill>
                  <a:srgbClr val="FFFF00"/>
                </a:solidFill>
              </a:rPr>
            </a:br>
            <a:r>
              <a:rPr lang="en-US" sz="2800" dirty="0" smtClean="0">
                <a:solidFill>
                  <a:srgbClr val="FFFF00"/>
                </a:solidFill>
              </a:rPr>
              <a:t>Python </a:t>
            </a:r>
            <a:r>
              <a:rPr lang="en-US" sz="2800" dirty="0">
                <a:solidFill>
                  <a:srgbClr val="FFFF00"/>
                </a:solidFill>
              </a:rPr>
              <a:t>is a high-level programming language which </a:t>
            </a:r>
            <a:r>
              <a:rPr lang="en-US" sz="2800" dirty="0" smtClean="0">
                <a:solidFill>
                  <a:srgbClr val="FFFF00"/>
                </a:solidFill>
              </a:rPr>
              <a:t>is:</a:t>
            </a:r>
            <a:r>
              <a:rPr lang="en-US" sz="2800" dirty="0">
                <a:solidFill>
                  <a:srgbClr val="FFFF00"/>
                </a:solidFill>
              </a:rPr>
              <a:t/>
            </a:r>
            <a:br>
              <a:rPr lang="en-US" sz="2800" dirty="0">
                <a:solidFill>
                  <a:srgbClr val="FFFF00"/>
                </a:solidFill>
              </a:rPr>
            </a:br>
            <a:r>
              <a:rPr lang="en-US" sz="2800" dirty="0" smtClean="0">
                <a:solidFill>
                  <a:srgbClr val="FFFF00"/>
                </a:solidFill>
              </a:rPr>
              <a:t>-</a:t>
            </a:r>
            <a:r>
              <a:rPr lang="en-US" sz="2800" b="1" dirty="0" smtClean="0">
                <a:solidFill>
                  <a:srgbClr val="FFFF00"/>
                </a:solidFill>
              </a:rPr>
              <a:t>Interpreted</a:t>
            </a:r>
            <a:r>
              <a:rPr lang="en-US" sz="2800" dirty="0">
                <a:solidFill>
                  <a:srgbClr val="FFFF00"/>
                </a:solidFill>
              </a:rPr>
              <a:t> :- Python is process at runtime by the interpreter.</a:t>
            </a:r>
            <a:br>
              <a:rPr lang="en-US" sz="2800" dirty="0">
                <a:solidFill>
                  <a:srgbClr val="FFFF00"/>
                </a:solidFill>
              </a:rPr>
            </a:br>
            <a:r>
              <a:rPr lang="en-US" sz="2800" dirty="0" smtClean="0">
                <a:solidFill>
                  <a:srgbClr val="FFFF00"/>
                </a:solidFill>
              </a:rPr>
              <a:t>-</a:t>
            </a:r>
            <a:r>
              <a:rPr lang="en-US" sz="2800" b="1" dirty="0" smtClean="0">
                <a:solidFill>
                  <a:srgbClr val="FFFF00"/>
                </a:solidFill>
              </a:rPr>
              <a:t>Interactive</a:t>
            </a:r>
            <a:r>
              <a:rPr lang="en-US" sz="2800" dirty="0">
                <a:solidFill>
                  <a:srgbClr val="FFFF00"/>
                </a:solidFill>
              </a:rPr>
              <a:t> :- You can use a python prompt &amp; interact with the interpreter directly to write your program</a:t>
            </a:r>
            <a:r>
              <a:rPr lang="en-US" sz="2800" dirty="0" smtClean="0">
                <a:solidFill>
                  <a:srgbClr val="FFFF00"/>
                </a:solidFill>
              </a:rPr>
              <a:t>.</a:t>
            </a:r>
            <a:r>
              <a:rPr lang="en-US" sz="2800" dirty="0">
                <a:solidFill>
                  <a:srgbClr val="FFFF00"/>
                </a:solidFill>
              </a:rPr>
              <a:t/>
            </a:r>
            <a:br>
              <a:rPr lang="en-US" sz="2800" dirty="0">
                <a:solidFill>
                  <a:srgbClr val="FFFF00"/>
                </a:solidFill>
              </a:rPr>
            </a:br>
            <a:r>
              <a:rPr lang="en-US" sz="2800" dirty="0">
                <a:solidFill>
                  <a:srgbClr val="FFFF00"/>
                </a:solidFill>
              </a:rPr>
              <a:t/>
            </a:r>
            <a:br>
              <a:rPr lang="en-US" sz="2800" dirty="0">
                <a:solidFill>
                  <a:srgbClr val="FFFF00"/>
                </a:solidFill>
              </a:rPr>
            </a:br>
            <a:r>
              <a:rPr lang="en-US" sz="2800" dirty="0" smtClean="0">
                <a:solidFill>
                  <a:srgbClr val="FFFF00"/>
                </a:solidFill>
              </a:rPr>
              <a:t> </a:t>
            </a:r>
            <a:endParaRPr lang="en-US" sz="2800" dirty="0">
              <a:solidFill>
                <a:srgbClr val="FFFF00"/>
              </a:solidFill>
            </a:endParaRPr>
          </a:p>
        </p:txBody>
      </p:sp>
      <p:sp>
        <p:nvSpPr>
          <p:cNvPr id="3" name="Subtitle 2"/>
          <p:cNvSpPr>
            <a:spLocks noGrp="1"/>
          </p:cNvSpPr>
          <p:nvPr>
            <p:ph type="subTitle" idx="1"/>
          </p:nvPr>
        </p:nvSpPr>
        <p:spPr>
          <a:xfrm>
            <a:off x="356974" y="332656"/>
            <a:ext cx="6400800" cy="432048"/>
          </a:xfrm>
        </p:spPr>
        <p:txBody>
          <a:bodyPr>
            <a:noAutofit/>
          </a:bodyPr>
          <a:lstStyle/>
          <a:p>
            <a:r>
              <a:rPr lang="en-US" sz="3200" b="1" dirty="0" smtClean="0"/>
              <a:t>What </a:t>
            </a:r>
            <a:r>
              <a:rPr lang="en-US" sz="3200" b="1" dirty="0"/>
              <a:t>is Python?</a:t>
            </a:r>
            <a:endParaRPr lang="en-US" sz="3200" dirty="0"/>
          </a:p>
        </p:txBody>
      </p:sp>
      <p:sp>
        <p:nvSpPr>
          <p:cNvPr id="4" name="Rectangle 3"/>
          <p:cNvSpPr/>
          <p:nvPr/>
        </p:nvSpPr>
        <p:spPr>
          <a:xfrm>
            <a:off x="342325" y="4437112"/>
            <a:ext cx="8096875" cy="2677656"/>
          </a:xfrm>
          <a:prstGeom prst="rect">
            <a:avLst/>
          </a:prstGeom>
        </p:spPr>
        <p:txBody>
          <a:bodyPr wrap="square">
            <a:spAutoFit/>
          </a:bodyPr>
          <a:lstStyle/>
          <a:p>
            <a:pPr marL="457200" indent="-457200">
              <a:buFont typeface="Arial" panose="020B0604020202020204" pitchFamily="34" charset="0"/>
              <a:buChar char="•"/>
            </a:pPr>
            <a:r>
              <a:rPr lang="en-US" sz="2800" b="1" dirty="0">
                <a:solidFill>
                  <a:schemeClr val="bg1"/>
                </a:solidFill>
              </a:rPr>
              <a:t>Object-oriented</a:t>
            </a:r>
            <a:r>
              <a:rPr lang="en-US" sz="2800" dirty="0">
                <a:solidFill>
                  <a:schemeClr val="bg1"/>
                </a:solidFill>
              </a:rPr>
              <a:t> :- Python supports Object-oriented technique of programming.</a:t>
            </a:r>
            <a:br>
              <a:rPr lang="en-US" sz="2800" dirty="0">
                <a:solidFill>
                  <a:schemeClr val="bg1"/>
                </a:solidFill>
              </a:rPr>
            </a:br>
            <a:r>
              <a:rPr lang="en-US" sz="2800" dirty="0">
                <a:solidFill>
                  <a:schemeClr val="bg1"/>
                </a:solidFill>
              </a:rPr>
              <a:t> python is a great language for the beginner-level programmers &amp; supports the development of a wide range of applications.</a:t>
            </a:r>
            <a:br>
              <a:rPr lang="en-US" sz="2800" dirty="0">
                <a:solidFill>
                  <a:schemeClr val="bg1"/>
                </a:solidFill>
              </a:rPr>
            </a:br>
            <a:endParaRPr lang="en-US" sz="2800" dirty="0">
              <a:solidFill>
                <a:schemeClr val="bg1"/>
              </a:solidFill>
            </a:endParaRPr>
          </a:p>
        </p:txBody>
      </p:sp>
    </p:spTree>
    <p:extLst>
      <p:ext uri="{BB962C8B-B14F-4D97-AF65-F5344CB8AC3E}">
        <p14:creationId xmlns:p14="http://schemas.microsoft.com/office/powerpoint/2010/main" val="20494531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285852" y="2643182"/>
            <a:ext cx="750099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10. Write a PYTHON program to check the entered number is prime or not</a:t>
            </a:r>
          </a:p>
          <a:p>
            <a:pPr lvl="0" algn="just"/>
            <a:r>
              <a:rPr lang="en-IN" sz="2800" b="1" dirty="0" smtClean="0">
                <a:solidFill>
                  <a:schemeClr val="bg1"/>
                </a:solidFill>
                <a:effectLst>
                  <a:outerShdw blurRad="38100" dist="38100" dir="2700000" algn="tl">
                    <a:srgbClr val="000000">
                      <a:alpha val="43137"/>
                    </a:srgbClr>
                  </a:outerShdw>
                </a:effectLst>
              </a:rPr>
              <a:t>11. Write a PYTHON program to find the sum of digits of given number</a:t>
            </a:r>
          </a:p>
          <a:p>
            <a:pPr lvl="0" algn="just"/>
            <a:r>
              <a:rPr lang="en-IN" sz="2800" b="1" dirty="0" smtClean="0">
                <a:solidFill>
                  <a:schemeClr val="bg1"/>
                </a:solidFill>
                <a:effectLst>
                  <a:outerShdw blurRad="38100" dist="38100" dir="2700000" algn="tl">
                    <a:srgbClr val="000000">
                      <a:alpha val="43137"/>
                    </a:srgbClr>
                  </a:outerShdw>
                </a:effectLst>
              </a:rPr>
              <a:t>12. Write a PYTHON program to check the entered  number is palindrome or not</a:t>
            </a:r>
          </a:p>
          <a:p>
            <a:pPr lvl="0" algn="just"/>
            <a:r>
              <a:rPr lang="en-IN" sz="2800" b="1" dirty="0" smtClean="0">
                <a:solidFill>
                  <a:schemeClr val="bg1"/>
                </a:solidFill>
                <a:effectLst>
                  <a:outerShdw blurRad="38100" dist="38100" dir="2700000" algn="tl">
                    <a:srgbClr val="000000">
                      <a:alpha val="43137"/>
                    </a:srgbClr>
                  </a:outerShdw>
                </a:effectLst>
              </a:rPr>
              <a:t>13. Write a PYTHON program to reverse the given number.</a:t>
            </a:r>
          </a:p>
        </p:txBody>
      </p:sp>
      <p:sp>
        <p:nvSpPr>
          <p:cNvPr id="4" name="Rectangle 3"/>
          <p:cNvSpPr/>
          <p:nvPr/>
        </p:nvSpPr>
        <p:spPr>
          <a:xfrm>
            <a:off x="1285852" y="1357298"/>
            <a:ext cx="6072230"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ABOVE AVERAGE  &amp; HOTS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p:cNvSpPr>
          <p:nvPr/>
        </p:nvSpPr>
        <p:spPr>
          <a:xfrm>
            <a:off x="1928794" y="357166"/>
            <a:ext cx="6357982" cy="714380"/>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while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56321" name="Rectangle 1"/>
          <p:cNvSpPr>
            <a:spLocks noChangeArrowheads="1"/>
          </p:cNvSpPr>
          <p:nvPr/>
        </p:nvSpPr>
        <p:spPr bwMode="auto">
          <a:xfrm>
            <a:off x="1357290" y="2571744"/>
            <a:ext cx="7500990" cy="31085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a:r>
              <a:rPr lang="en-IN" sz="2800" b="1" dirty="0" smtClean="0">
                <a:solidFill>
                  <a:schemeClr val="bg1"/>
                </a:solidFill>
                <a:effectLst>
                  <a:outerShdw blurRad="38100" dist="38100" dir="2700000" algn="tl">
                    <a:srgbClr val="000000">
                      <a:alpha val="43137"/>
                    </a:srgbClr>
                  </a:outerShdw>
                </a:effectLst>
              </a:rPr>
              <a:t>14. Write a PYTHON program to print the multiplication table</a:t>
            </a:r>
          </a:p>
          <a:p>
            <a:pPr lvl="0" algn="just"/>
            <a:r>
              <a:rPr lang="en-IN" sz="2800" b="1" dirty="0" smtClean="0">
                <a:solidFill>
                  <a:schemeClr val="bg1"/>
                </a:solidFill>
                <a:effectLst>
                  <a:outerShdw blurRad="38100" dist="38100" dir="2700000" algn="tl">
                    <a:srgbClr val="000000">
                      <a:alpha val="43137"/>
                    </a:srgbClr>
                  </a:outerShdw>
                </a:effectLst>
              </a:rPr>
              <a:t>15. Write a PYTHON program to print the largest of n numbers</a:t>
            </a:r>
          </a:p>
          <a:p>
            <a:pPr lvl="0" algn="just"/>
            <a:r>
              <a:rPr lang="en-IN" sz="2800" b="1" dirty="0" smtClean="0">
                <a:solidFill>
                  <a:schemeClr val="bg1"/>
                </a:solidFill>
                <a:effectLst>
                  <a:outerShdw blurRad="38100" dist="38100" dir="2700000" algn="tl">
                    <a:srgbClr val="000000">
                      <a:alpha val="43137"/>
                    </a:srgbClr>
                  </a:outerShdw>
                </a:effectLst>
              </a:rPr>
              <a:t>16. Write a PYTHON program to print smallest of n numbers</a:t>
            </a:r>
          </a:p>
          <a:p>
            <a:pPr marL="0" marR="0" lvl="0" indent="0" algn="just" defTabSz="914400" rtl="0" eaLnBrk="0" fontAlgn="base" latinLnBrk="0" hangingPunct="0">
              <a:lnSpc>
                <a:spcPct val="100000"/>
              </a:lnSpc>
              <a:spcBef>
                <a:spcPct val="0"/>
              </a:spcBef>
              <a:spcAft>
                <a:spcPct val="0"/>
              </a:spcAft>
              <a:buClrTx/>
              <a:buSzTx/>
              <a:tabLst/>
            </a:pP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
        <p:nvSpPr>
          <p:cNvPr id="4" name="Rectangle 3"/>
          <p:cNvSpPr/>
          <p:nvPr/>
        </p:nvSpPr>
        <p:spPr>
          <a:xfrm>
            <a:off x="1285852" y="1357298"/>
            <a:ext cx="6072230"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2800" b="1" dirty="0" smtClean="0">
                <a:effectLst>
                  <a:outerShdw blurRad="38100" dist="38100" dir="2700000" algn="tl">
                    <a:srgbClr val="000000">
                      <a:alpha val="43137"/>
                    </a:srgbClr>
                  </a:outerShdw>
                </a:effectLst>
              </a:rPr>
              <a:t>ABOVE AVERAGE  &amp; HOTS PROGRAMS</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928794" y="3357562"/>
            <a:ext cx="6357982" cy="785818"/>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571604" y="1643050"/>
            <a:ext cx="7215238" cy="464742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Python’s for-loop syntax is a more convenient alternative to a while loop when iterating through a series of elements. The for-loop syntax can be used on any type of iterable structure, such as a list, tuple str, set, dict, or file</a:t>
            </a:r>
          </a:p>
          <a:p>
            <a:pPr algn="just"/>
            <a:r>
              <a:rPr lang="en-IN" sz="2800" b="1" dirty="0" smtClean="0">
                <a:solidFill>
                  <a:srgbClr val="FFC000"/>
                </a:solidFill>
                <a:effectLst>
                  <a:outerShdw blurRad="38100" dist="38100" dir="2700000" algn="tl">
                    <a:srgbClr val="000000">
                      <a:alpha val="43137"/>
                    </a:srgbClr>
                  </a:outerShdw>
                </a:effectLst>
              </a:rPr>
              <a:t>Syntax or general format of for loop is,</a:t>
            </a:r>
          </a:p>
          <a:p>
            <a:pPr algn="just"/>
            <a:r>
              <a:rPr lang="en-IN" sz="2800" b="1" dirty="0" smtClean="0">
                <a:solidFill>
                  <a:schemeClr val="bg1"/>
                </a:solidFill>
                <a:effectLst>
                  <a:outerShdw blurRad="38100" dist="38100" dir="2700000" algn="tl">
                    <a:srgbClr val="000000">
                      <a:alpha val="43137"/>
                    </a:srgbClr>
                  </a:outerShdw>
                </a:effectLst>
              </a:rPr>
              <a:t>	</a:t>
            </a:r>
          </a:p>
          <a:p>
            <a:pPr algn="just"/>
            <a:r>
              <a:rPr lang="en-IN" sz="2800" b="1" dirty="0" smtClean="0">
                <a:solidFill>
                  <a:schemeClr val="bg1"/>
                </a:solidFill>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for element in iterable:</a:t>
            </a:r>
          </a:p>
          <a:p>
            <a:pPr algn="just"/>
            <a:r>
              <a:rPr lang="en-IN" sz="3200" b="1" dirty="0" smtClean="0">
                <a:solidFill>
                  <a:srgbClr val="FFFF00"/>
                </a:solidFill>
                <a:effectLst>
                  <a:outerShdw blurRad="38100" dist="38100" dir="2700000" algn="tl">
                    <a:srgbClr val="000000">
                      <a:alpha val="43137"/>
                    </a:srgbClr>
                  </a:outerShdw>
                </a:effectLst>
              </a:rPr>
              <a:t>	      body </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571604" y="1643050"/>
            <a:ext cx="7215238" cy="4647426"/>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Python’s for-loop syntax is a more convenient alternative to a while loop when iterating through a series of elements. The for-loop syntax can be used on any type of iterable structure, such as a list, tuple str, set, dict, or file</a:t>
            </a:r>
          </a:p>
          <a:p>
            <a:pPr algn="just"/>
            <a:r>
              <a:rPr lang="en-IN" sz="2800" b="1" dirty="0" smtClean="0">
                <a:solidFill>
                  <a:srgbClr val="FFC000"/>
                </a:solidFill>
                <a:effectLst>
                  <a:outerShdw blurRad="38100" dist="38100" dir="2700000" algn="tl">
                    <a:srgbClr val="000000">
                      <a:alpha val="43137"/>
                    </a:srgbClr>
                  </a:outerShdw>
                </a:effectLst>
              </a:rPr>
              <a:t>Syntax or general format of for loop is,</a:t>
            </a:r>
          </a:p>
          <a:p>
            <a:pPr algn="just"/>
            <a:r>
              <a:rPr lang="en-IN" sz="2800" b="1" dirty="0" smtClean="0">
                <a:solidFill>
                  <a:schemeClr val="bg1"/>
                </a:solidFill>
                <a:effectLst>
                  <a:outerShdw blurRad="38100" dist="38100" dir="2700000" algn="tl">
                    <a:srgbClr val="000000">
                      <a:alpha val="43137"/>
                    </a:srgbClr>
                  </a:outerShdw>
                </a:effectLst>
              </a:rPr>
              <a:t>	</a:t>
            </a:r>
          </a:p>
          <a:p>
            <a:pPr algn="just"/>
            <a:r>
              <a:rPr lang="en-IN" sz="2800" b="1" dirty="0" smtClean="0">
                <a:solidFill>
                  <a:schemeClr val="bg1"/>
                </a:solidFill>
                <a:effectLst>
                  <a:outerShdw blurRad="38100" dist="38100" dir="2700000" algn="tl">
                    <a:srgbClr val="000000">
                      <a:alpha val="43137"/>
                    </a:srgbClr>
                  </a:outerShdw>
                </a:effectLst>
              </a:rPr>
              <a:t>	</a:t>
            </a:r>
            <a:r>
              <a:rPr lang="en-IN" sz="3200" b="1" dirty="0" smtClean="0">
                <a:solidFill>
                  <a:srgbClr val="FFFF00"/>
                </a:solidFill>
                <a:effectLst>
                  <a:outerShdw blurRad="38100" dist="38100" dir="2700000" algn="tl">
                    <a:srgbClr val="000000">
                      <a:alpha val="43137"/>
                    </a:srgbClr>
                  </a:outerShdw>
                </a:effectLst>
              </a:rPr>
              <a:t>for element in iterable:</a:t>
            </a:r>
          </a:p>
          <a:p>
            <a:pPr algn="just"/>
            <a:r>
              <a:rPr lang="en-IN" sz="3200" b="1" dirty="0" smtClean="0">
                <a:solidFill>
                  <a:srgbClr val="FFFF00"/>
                </a:solidFill>
                <a:effectLst>
                  <a:outerShdw blurRad="38100" dist="38100" dir="2700000" algn="tl">
                    <a:srgbClr val="000000">
                      <a:alpha val="43137"/>
                    </a:srgbClr>
                  </a:outerShdw>
                </a:effectLst>
              </a:rPr>
              <a:t>	      body </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00232" y="42860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66562" name="Picture 2"/>
          <p:cNvPicPr>
            <a:picLocks noChangeAspect="1" noChangeArrowheads="1"/>
          </p:cNvPicPr>
          <p:nvPr/>
        </p:nvPicPr>
        <p:blipFill>
          <a:blip r:embed="rId3" cstate="print"/>
          <a:srcRect l="43924" t="8789" r="24780" b="58984"/>
          <a:stretch>
            <a:fillRect/>
          </a:stretch>
        </p:blipFill>
        <p:spPr bwMode="auto">
          <a:xfrm>
            <a:off x="785786" y="1428736"/>
            <a:ext cx="5305895" cy="3071834"/>
          </a:xfrm>
          <a:prstGeom prst="rect">
            <a:avLst/>
          </a:prstGeom>
          <a:noFill/>
          <a:ln w="9525">
            <a:noFill/>
            <a:miter lim="800000"/>
            <a:headEnd/>
            <a:tailEnd/>
          </a:ln>
          <a:effectLst/>
        </p:spPr>
      </p:pic>
      <p:pic>
        <p:nvPicPr>
          <p:cNvPr id="66563" name="Picture 3"/>
          <p:cNvPicPr>
            <a:picLocks noChangeAspect="1" noChangeArrowheads="1"/>
          </p:cNvPicPr>
          <p:nvPr/>
        </p:nvPicPr>
        <p:blipFill>
          <a:blip r:embed="rId4" cstate="print"/>
          <a:srcRect l="56040" t="18750" r="24743" b="40234"/>
          <a:stretch>
            <a:fillRect/>
          </a:stretch>
        </p:blipFill>
        <p:spPr bwMode="auto">
          <a:xfrm>
            <a:off x="6286512" y="3900490"/>
            <a:ext cx="2286016" cy="2743219"/>
          </a:xfrm>
          <a:prstGeom prst="rect">
            <a:avLst/>
          </a:prstGeom>
          <a:noFill/>
          <a:ln w="9525">
            <a:noFill/>
            <a:miter lim="800000"/>
            <a:headEnd/>
            <a:tailEnd/>
          </a:ln>
          <a:effectLst/>
        </p:spPr>
      </p:pic>
      <p:sp>
        <p:nvSpPr>
          <p:cNvPr id="6" name="Explosion 2 5"/>
          <p:cNvSpPr/>
          <p:nvPr/>
        </p:nvSpPr>
        <p:spPr>
          <a:xfrm>
            <a:off x="1500166" y="4714884"/>
            <a:ext cx="3857652" cy="1928826"/>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solidFill>
                  <a:schemeClr val="tx1"/>
                </a:solidFill>
                <a:effectLst>
                  <a:outerShdw blurRad="38100" dist="38100" dir="2700000" algn="tl">
                    <a:srgbClr val="000000">
                      <a:alpha val="43137"/>
                    </a:srgbClr>
                  </a:outerShdw>
                </a:effectLst>
                <a:cs typeface="Aharoni" pitchFamily="2" charset="-79"/>
              </a:rPr>
              <a:t>OUTPUT</a:t>
            </a:r>
            <a:endParaRPr lang="en-IN" sz="2800" b="1" dirty="0">
              <a:solidFill>
                <a:schemeClr val="tx1"/>
              </a:solidFill>
              <a:effectLst>
                <a:outerShdw blurRad="38100" dist="38100" dir="2700000" algn="tl">
                  <a:srgbClr val="000000">
                    <a:alpha val="43137"/>
                  </a:srgbClr>
                </a:outerShdw>
              </a:effectLst>
              <a:cs typeface="Aharoni" pitchFamily="2" charset="-79"/>
            </a:endParaRPr>
          </a:p>
        </p:txBody>
      </p:sp>
      <p:sp>
        <p:nvSpPr>
          <p:cNvPr id="7" name="Right Arrow 6"/>
          <p:cNvSpPr/>
          <p:nvPr/>
        </p:nvSpPr>
        <p:spPr>
          <a:xfrm>
            <a:off x="4714876" y="5643578"/>
            <a:ext cx="1285884" cy="428628"/>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8" name="Rectangle 7"/>
          <p:cNvSpPr/>
          <p:nvPr/>
        </p:nvSpPr>
        <p:spPr>
          <a:xfrm>
            <a:off x="6215074" y="1571612"/>
            <a:ext cx="2714644" cy="181588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Till the list exhaust for loop will continue to execute.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928794" y="2643182"/>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9" name="Title 1"/>
          <p:cNvSpPr txBox="1">
            <a:spLocks/>
          </p:cNvSpPr>
          <p:nvPr/>
        </p:nvSpPr>
        <p:spPr>
          <a:xfrm>
            <a:off x="2000232" y="3714752"/>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36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36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6" name="Rectangle 5"/>
          <p:cNvSpPr/>
          <p:nvPr/>
        </p:nvSpPr>
        <p:spPr>
          <a:xfrm>
            <a:off x="1714480" y="1714488"/>
            <a:ext cx="6858048" cy="3108543"/>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The range() function returns a sequence of numbers, starting from 0 by default, and increments by 1 (by default), and ends at a specified number.</a:t>
            </a:r>
          </a:p>
          <a:p>
            <a:pPr algn="just"/>
            <a:r>
              <a:rPr lang="en-IN" sz="2800" b="1" dirty="0" smtClean="0">
                <a:solidFill>
                  <a:srgbClr val="FFFF00"/>
                </a:solidFill>
                <a:effectLst>
                  <a:outerShdw blurRad="38100" dist="38100" dir="2700000" algn="tl">
                    <a:srgbClr val="000000">
                      <a:alpha val="43137"/>
                    </a:srgbClr>
                  </a:outerShdw>
                </a:effectLst>
              </a:rPr>
              <a:t>	</a:t>
            </a:r>
          </a:p>
          <a:p>
            <a:pPr algn="just"/>
            <a:r>
              <a:rPr lang="en-IN" sz="2800" b="1" dirty="0" smtClean="0">
                <a:solidFill>
                  <a:srgbClr val="FFFF00"/>
                </a:solidFill>
                <a:effectLst>
                  <a:outerShdw blurRad="38100" dist="38100" dir="2700000" algn="tl">
                    <a:srgbClr val="000000">
                      <a:alpha val="43137"/>
                    </a:srgbClr>
                  </a:outerShdw>
                </a:effectLst>
              </a:rPr>
              <a:t>	range</a:t>
            </a:r>
            <a:r>
              <a:rPr lang="en-IN" sz="2800" b="1" i="1" dirty="0" smtClean="0">
                <a:solidFill>
                  <a:srgbClr val="FFFF00"/>
                </a:solidFill>
                <a:effectLst>
                  <a:outerShdw blurRad="38100" dist="38100" dir="2700000" algn="tl">
                    <a:srgbClr val="000000">
                      <a:alpha val="43137"/>
                    </a:srgbClr>
                  </a:outerShdw>
                </a:effectLst>
              </a:rPr>
              <a:t>(start, stop, step</a:t>
            </a:r>
            <a:r>
              <a:rPr lang="en-IN" sz="2800" b="1" dirty="0" smtClean="0">
                <a:solidFill>
                  <a:srgbClr val="FFFF00"/>
                </a:solidFill>
                <a:effectLst>
                  <a:outerShdw blurRad="38100" dist="38100" dir="2700000" algn="tl">
                    <a:srgbClr val="000000">
                      <a:alpha val="43137"/>
                    </a:srgbClr>
                  </a:outerShdw>
                </a:effectLst>
              </a:rPr>
              <a:t>)</a:t>
            </a:r>
          </a:p>
          <a:p>
            <a:pPr algn="just"/>
            <a:endParaRPr lang="en-IN" sz="2800" dirty="0" smtClean="0"/>
          </a:p>
        </p:txBody>
      </p:sp>
      <p:sp>
        <p:nvSpPr>
          <p:cNvPr id="7" name="Rectangle 6"/>
          <p:cNvSpPr/>
          <p:nvPr/>
        </p:nvSpPr>
        <p:spPr>
          <a:xfrm>
            <a:off x="1214414" y="4929198"/>
            <a:ext cx="3429024" cy="954107"/>
          </a:xfrm>
          <a:prstGeom prst="rect">
            <a:avLst/>
          </a:prstGeom>
        </p:spPr>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for n in range(3,6):</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print(n)</a:t>
            </a:r>
            <a:endParaRPr lang="en-IN" sz="2800" b="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6215074" y="4714884"/>
            <a:ext cx="2643206" cy="1384995"/>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x = range(3, 6)</a:t>
            </a:r>
          </a:p>
          <a:p>
            <a:r>
              <a:rPr lang="en-IN" sz="2800" b="1" dirty="0" smtClean="0">
                <a:solidFill>
                  <a:schemeClr val="bg1"/>
                </a:solidFill>
                <a:effectLst>
                  <a:outerShdw blurRad="38100" dist="38100" dir="2700000" algn="tl">
                    <a:srgbClr val="000000">
                      <a:alpha val="43137"/>
                    </a:srgbClr>
                  </a:outerShdw>
                </a:effectLst>
              </a:rPr>
              <a:t>for n in x:</a:t>
            </a:r>
            <a:br>
              <a:rPr lang="en-IN" sz="2800" b="1" dirty="0" smtClean="0">
                <a:solidFill>
                  <a:schemeClr val="bg1"/>
                </a:solidFill>
                <a:effectLst>
                  <a:outerShdw blurRad="38100" dist="38100" dir="2700000" algn="tl">
                    <a:srgbClr val="000000">
                      <a:alpha val="43137"/>
                    </a:srgbClr>
                  </a:outerShdw>
                </a:effectLst>
              </a:rPr>
            </a:br>
            <a:r>
              <a:rPr lang="en-IN" sz="2800" b="1" dirty="0" smtClean="0">
                <a:solidFill>
                  <a:schemeClr val="bg1"/>
                </a:solidFill>
                <a:effectLst>
                  <a:outerShdw blurRad="38100" dist="38100" dir="2700000" algn="tl">
                    <a:srgbClr val="000000">
                      <a:alpha val="43137"/>
                    </a:srgbClr>
                  </a:outerShdw>
                </a:effectLst>
              </a:rPr>
              <a:t>  print(n)</a:t>
            </a:r>
            <a:endParaRPr lang="en-IN" sz="2800" b="1" dirty="0">
              <a:solidFill>
                <a:srgbClr val="FFFF00"/>
              </a:solidFill>
              <a:effectLst>
                <a:outerShdw blurRad="38100" dist="38100" dir="2700000" algn="tl">
                  <a:srgbClr val="000000">
                    <a:alpha val="43137"/>
                  </a:srgbClr>
                </a:outerShdw>
              </a:effectLst>
            </a:endParaRPr>
          </a:p>
        </p:txBody>
      </p:sp>
      <p:sp>
        <p:nvSpPr>
          <p:cNvPr id="11" name="Flowchart: Connector 10"/>
          <p:cNvSpPr/>
          <p:nvPr/>
        </p:nvSpPr>
        <p:spPr>
          <a:xfrm>
            <a:off x="4500562" y="4929198"/>
            <a:ext cx="1214446"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OR</a:t>
            </a:r>
            <a:endParaRPr lang="en-IN"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pic>
        <p:nvPicPr>
          <p:cNvPr id="77826" name="Picture 2"/>
          <p:cNvPicPr>
            <a:picLocks noChangeAspect="1" noChangeArrowheads="1"/>
          </p:cNvPicPr>
          <p:nvPr/>
        </p:nvPicPr>
        <p:blipFill>
          <a:blip r:embed="rId3" cstate="print"/>
          <a:srcRect l="48316" t="54687" r="20937" b="15039"/>
          <a:stretch>
            <a:fillRect/>
          </a:stretch>
        </p:blipFill>
        <p:spPr bwMode="auto">
          <a:xfrm>
            <a:off x="1214414" y="1785926"/>
            <a:ext cx="4903873" cy="2714644"/>
          </a:xfrm>
          <a:prstGeom prst="rect">
            <a:avLst/>
          </a:prstGeom>
          <a:noFill/>
          <a:ln w="9525">
            <a:noFill/>
            <a:miter lim="800000"/>
            <a:headEnd/>
            <a:tailEnd/>
          </a:ln>
          <a:effectLst/>
        </p:spPr>
      </p:pic>
      <p:pic>
        <p:nvPicPr>
          <p:cNvPr id="77827" name="Picture 3"/>
          <p:cNvPicPr>
            <a:picLocks noChangeAspect="1" noChangeArrowheads="1"/>
          </p:cNvPicPr>
          <p:nvPr/>
        </p:nvPicPr>
        <p:blipFill>
          <a:blip r:embed="rId3" cstate="print"/>
          <a:srcRect l="49451" t="14844" r="32430" b="48047"/>
          <a:stretch>
            <a:fillRect/>
          </a:stretch>
        </p:blipFill>
        <p:spPr bwMode="auto">
          <a:xfrm>
            <a:off x="6357950" y="3857628"/>
            <a:ext cx="2357454" cy="2714644"/>
          </a:xfrm>
          <a:prstGeom prst="rect">
            <a:avLst/>
          </a:prstGeom>
          <a:noFill/>
          <a:ln w="9525">
            <a:noFill/>
            <a:miter lim="800000"/>
            <a:headEnd/>
            <a:tailEnd/>
          </a:ln>
          <a:effectLst/>
        </p:spPr>
      </p:pic>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OUTPUT</a:t>
            </a:r>
            <a:endParaRPr lang="en-IN" sz="3600" b="1" dirty="0">
              <a:solidFill>
                <a:srgbClr val="FFFF00"/>
              </a:solidFill>
              <a:effectLst>
                <a:outerShdw blurRad="38100" dist="38100" dir="2700000" algn="tl">
                  <a:srgbClr val="000000">
                    <a:alpha val="43137"/>
                  </a:srgbClr>
                </a:outerShdw>
              </a:effectLst>
            </a:endParaRPr>
          </a:p>
        </p:txBody>
      </p:sp>
      <p:sp>
        <p:nvSpPr>
          <p:cNvPr id="10" name="Right Arrow 9"/>
          <p:cNvSpPr/>
          <p:nvPr/>
        </p:nvSpPr>
        <p:spPr>
          <a:xfrm>
            <a:off x="4500562" y="5213818"/>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2" name="Rectangle 11"/>
          <p:cNvSpPr/>
          <p:nvPr/>
        </p:nvSpPr>
        <p:spPr>
          <a:xfrm>
            <a:off x="1142976" y="1142984"/>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series of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9" name="Flowchart: Connector 8"/>
          <p:cNvSpPr/>
          <p:nvPr/>
        </p:nvSpPr>
        <p:spPr>
          <a:xfrm>
            <a:off x="1500166" y="4857760"/>
            <a:ext cx="2857520" cy="1143008"/>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b="1" dirty="0" smtClean="0">
                <a:solidFill>
                  <a:srgbClr val="FFFF00"/>
                </a:solidFill>
                <a:effectLst>
                  <a:outerShdw blurRad="38100" dist="38100" dir="2700000" algn="tl">
                    <a:srgbClr val="000000">
                      <a:alpha val="43137"/>
                    </a:srgbClr>
                  </a:outerShdw>
                </a:effectLst>
              </a:rPr>
              <a:t>OUTPUT</a:t>
            </a:r>
            <a:endParaRPr lang="en-IN" sz="3600" b="1" dirty="0">
              <a:solidFill>
                <a:srgbClr val="FFFF00"/>
              </a:solidFill>
              <a:effectLst>
                <a:outerShdw blurRad="38100" dist="38100" dir="2700000" algn="tl">
                  <a:srgbClr val="000000">
                    <a:alpha val="43137"/>
                  </a:srgbClr>
                </a:outerShdw>
              </a:effectLst>
            </a:endParaRPr>
          </a:p>
        </p:txBody>
      </p:sp>
      <p:sp>
        <p:nvSpPr>
          <p:cNvPr id="10" name="Right Arrow 9"/>
          <p:cNvSpPr/>
          <p:nvPr/>
        </p:nvSpPr>
        <p:spPr>
          <a:xfrm>
            <a:off x="4500562"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pic>
        <p:nvPicPr>
          <p:cNvPr id="78850" name="Picture 2"/>
          <p:cNvPicPr>
            <a:picLocks noChangeAspect="1" noChangeArrowheads="1"/>
          </p:cNvPicPr>
          <p:nvPr/>
        </p:nvPicPr>
        <p:blipFill>
          <a:blip r:embed="rId3" cstate="print"/>
          <a:srcRect l="47218" t="51758" r="21486" b="17969"/>
          <a:stretch>
            <a:fillRect/>
          </a:stretch>
        </p:blipFill>
        <p:spPr bwMode="auto">
          <a:xfrm>
            <a:off x="1500166" y="1714488"/>
            <a:ext cx="4597381" cy="2500330"/>
          </a:xfrm>
          <a:prstGeom prst="rect">
            <a:avLst/>
          </a:prstGeom>
          <a:noFill/>
          <a:ln w="9525">
            <a:noFill/>
            <a:miter lim="800000"/>
            <a:headEnd/>
            <a:tailEnd/>
          </a:ln>
          <a:effectLst/>
        </p:spPr>
      </p:pic>
      <p:pic>
        <p:nvPicPr>
          <p:cNvPr id="78851" name="Picture 3"/>
          <p:cNvPicPr>
            <a:picLocks noChangeAspect="1" noChangeArrowheads="1"/>
          </p:cNvPicPr>
          <p:nvPr/>
        </p:nvPicPr>
        <p:blipFill>
          <a:blip r:embed="rId4" cstate="print"/>
          <a:srcRect l="47767" t="6836" r="34663" b="59961"/>
          <a:stretch>
            <a:fillRect/>
          </a:stretch>
        </p:blipFill>
        <p:spPr bwMode="auto">
          <a:xfrm>
            <a:off x="6286512" y="4143380"/>
            <a:ext cx="2286016" cy="2428892"/>
          </a:xfrm>
          <a:prstGeom prst="rect">
            <a:avLst/>
          </a:prstGeom>
          <a:noFill/>
          <a:ln w="9525">
            <a:noFill/>
            <a:miter lim="800000"/>
            <a:headEnd/>
            <a:tailEnd/>
          </a:ln>
          <a:effectLst/>
        </p:spPr>
      </p:pic>
      <p:sp>
        <p:nvSpPr>
          <p:cNvPr id="11" name="Rectangle 10"/>
          <p:cNvSpPr/>
          <p:nvPr/>
        </p:nvSpPr>
        <p:spPr>
          <a:xfrm>
            <a:off x="1428728" y="1071546"/>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#Generating even numbers</a:t>
            </a:r>
            <a:endParaRPr lang="en-IN" sz="2800" b="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96752"/>
            <a:ext cx="8229600" cy="3918803"/>
          </a:xfrm>
        </p:spPr>
        <p:txBody>
          <a:bodyPr/>
          <a:lstStyle/>
          <a:p>
            <a:r>
              <a:rPr lang="en-US" dirty="0"/>
              <a:t>Today a Python Programmer with 3-5 years of experience is asking for around $150,000 annual package and this is the most demanding programming language in America. Though it can vary depending on the location of the Job. It's impossible to list all of the companies using Python, to name a few big companies are:</a:t>
            </a:r>
          </a:p>
        </p:txBody>
      </p:sp>
      <p:sp>
        <p:nvSpPr>
          <p:cNvPr id="4" name="Rectangle 3"/>
          <p:cNvSpPr/>
          <p:nvPr/>
        </p:nvSpPr>
        <p:spPr>
          <a:xfrm>
            <a:off x="1403648" y="4376891"/>
            <a:ext cx="4572000" cy="1938992"/>
          </a:xfrm>
          <a:prstGeom prst="rect">
            <a:avLst/>
          </a:prstGeom>
        </p:spPr>
        <p:txBody>
          <a:bodyPr>
            <a:spAutoFit/>
          </a:bodyPr>
          <a:lstStyle/>
          <a:p>
            <a:pPr>
              <a:buFont typeface="Arial" panose="020B0604020202020204" pitchFamily="34" charset="0"/>
              <a:buChar char="•"/>
            </a:pPr>
            <a:r>
              <a:rPr lang="en-US" sz="2400" dirty="0">
                <a:solidFill>
                  <a:srgbClr val="FF00FF"/>
                </a:solidFill>
                <a:latin typeface="Nunito"/>
              </a:rPr>
              <a:t>Google</a:t>
            </a:r>
          </a:p>
          <a:p>
            <a:pPr>
              <a:buFont typeface="Arial" panose="020B0604020202020204" pitchFamily="34" charset="0"/>
              <a:buChar char="•"/>
            </a:pPr>
            <a:r>
              <a:rPr lang="en-US" sz="2400" dirty="0">
                <a:solidFill>
                  <a:srgbClr val="FF00FF"/>
                </a:solidFill>
                <a:latin typeface="Nunito"/>
              </a:rPr>
              <a:t>Intel</a:t>
            </a:r>
          </a:p>
          <a:p>
            <a:pPr>
              <a:buFont typeface="Arial" panose="020B0604020202020204" pitchFamily="34" charset="0"/>
              <a:buChar char="•"/>
            </a:pPr>
            <a:r>
              <a:rPr lang="en-US" sz="2400" dirty="0">
                <a:solidFill>
                  <a:srgbClr val="FF00FF"/>
                </a:solidFill>
                <a:latin typeface="Nunito"/>
              </a:rPr>
              <a:t>NASA</a:t>
            </a:r>
          </a:p>
          <a:p>
            <a:pPr>
              <a:buFont typeface="Arial" panose="020B0604020202020204" pitchFamily="34" charset="0"/>
              <a:buChar char="•"/>
            </a:pPr>
            <a:r>
              <a:rPr lang="en-US" sz="2400" dirty="0">
                <a:solidFill>
                  <a:srgbClr val="FF00FF"/>
                </a:solidFill>
                <a:latin typeface="Nunito"/>
              </a:rPr>
              <a:t>PayPal</a:t>
            </a:r>
          </a:p>
          <a:p>
            <a:pPr>
              <a:buFont typeface="Arial" panose="020B0604020202020204" pitchFamily="34" charset="0"/>
              <a:buChar char="•"/>
            </a:pPr>
            <a:r>
              <a:rPr lang="en-US" sz="2400" dirty="0" smtClean="0">
                <a:solidFill>
                  <a:srgbClr val="FF00FF"/>
                </a:solidFill>
                <a:latin typeface="Nunito"/>
              </a:rPr>
              <a:t>Facebook</a:t>
            </a:r>
            <a:endParaRPr lang="en-US" sz="2400" b="0" i="0" dirty="0">
              <a:solidFill>
                <a:srgbClr val="FF00FF"/>
              </a:solidFill>
              <a:effectLst/>
              <a:latin typeface="Nunito"/>
            </a:endParaRPr>
          </a:p>
        </p:txBody>
      </p:sp>
      <p:sp>
        <p:nvSpPr>
          <p:cNvPr id="5" name="Rectangle 4"/>
          <p:cNvSpPr/>
          <p:nvPr/>
        </p:nvSpPr>
        <p:spPr>
          <a:xfrm>
            <a:off x="3203848" y="4007559"/>
            <a:ext cx="4572000" cy="2677656"/>
          </a:xfrm>
          <a:prstGeom prst="rect">
            <a:avLst/>
          </a:prstGeom>
        </p:spPr>
        <p:txBody>
          <a:bodyPr>
            <a:spAutoFit/>
          </a:bodyPr>
          <a:lstStyle/>
          <a:p>
            <a:pPr>
              <a:buFont typeface="Arial" panose="020B0604020202020204" pitchFamily="34" charset="0"/>
              <a:buChar char="•"/>
            </a:pPr>
            <a:endParaRPr lang="en-US" sz="2400" dirty="0">
              <a:solidFill>
                <a:srgbClr val="FF00FF"/>
              </a:solidFill>
              <a:latin typeface="Nunito"/>
            </a:endParaRPr>
          </a:p>
          <a:p>
            <a:pPr>
              <a:buFont typeface="Arial" panose="020B0604020202020204" pitchFamily="34" charset="0"/>
              <a:buChar char="•"/>
            </a:pPr>
            <a:r>
              <a:rPr lang="en-US" sz="2400" dirty="0">
                <a:solidFill>
                  <a:srgbClr val="FF00FF"/>
                </a:solidFill>
                <a:latin typeface="Nunito"/>
              </a:rPr>
              <a:t>IBM</a:t>
            </a:r>
          </a:p>
          <a:p>
            <a:pPr>
              <a:buFont typeface="Arial" panose="020B0604020202020204" pitchFamily="34" charset="0"/>
              <a:buChar char="•"/>
            </a:pPr>
            <a:r>
              <a:rPr lang="en-US" sz="2400" dirty="0">
                <a:solidFill>
                  <a:srgbClr val="FF00FF"/>
                </a:solidFill>
                <a:latin typeface="Nunito"/>
              </a:rPr>
              <a:t>Amazon</a:t>
            </a:r>
          </a:p>
          <a:p>
            <a:pPr>
              <a:buFont typeface="Arial" panose="020B0604020202020204" pitchFamily="34" charset="0"/>
              <a:buChar char="•"/>
            </a:pPr>
            <a:r>
              <a:rPr lang="en-US" sz="2400" dirty="0">
                <a:solidFill>
                  <a:srgbClr val="FF00FF"/>
                </a:solidFill>
                <a:latin typeface="Nunito"/>
              </a:rPr>
              <a:t>Netflix</a:t>
            </a:r>
          </a:p>
          <a:p>
            <a:pPr>
              <a:buFont typeface="Arial" panose="020B0604020202020204" pitchFamily="34" charset="0"/>
              <a:buChar char="•"/>
            </a:pPr>
            <a:r>
              <a:rPr lang="en-US" sz="2400" dirty="0">
                <a:solidFill>
                  <a:srgbClr val="FF00FF"/>
                </a:solidFill>
                <a:latin typeface="Nunito"/>
              </a:rPr>
              <a:t>Pinterest</a:t>
            </a:r>
          </a:p>
          <a:p>
            <a:pPr>
              <a:buFont typeface="Arial" panose="020B0604020202020204" pitchFamily="34" charset="0"/>
              <a:buChar char="•"/>
            </a:pPr>
            <a:r>
              <a:rPr lang="en-US" sz="2400" dirty="0">
                <a:solidFill>
                  <a:srgbClr val="FF00FF"/>
                </a:solidFill>
                <a:latin typeface="Nunito"/>
              </a:rPr>
              <a:t>Uber</a:t>
            </a:r>
          </a:p>
          <a:p>
            <a:pPr>
              <a:buFont typeface="Arial" panose="020B0604020202020204" pitchFamily="34" charset="0"/>
              <a:buChar char="•"/>
            </a:pPr>
            <a:r>
              <a:rPr lang="en-US" sz="2400" dirty="0">
                <a:solidFill>
                  <a:srgbClr val="FF00FF"/>
                </a:solidFill>
                <a:latin typeface="Nunito"/>
              </a:rPr>
              <a:t>Many more...</a:t>
            </a:r>
          </a:p>
        </p:txBody>
      </p:sp>
    </p:spTree>
    <p:extLst>
      <p:ext uri="{BB962C8B-B14F-4D97-AF65-F5344CB8AC3E}">
        <p14:creationId xmlns:p14="http://schemas.microsoft.com/office/powerpoint/2010/main" val="42504061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71670" y="3071810"/>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a:t>
            </a:r>
            <a:r>
              <a:rPr lang="en-US" sz="2800" b="1" dirty="0" err="1" smtClean="0">
                <a:solidFill>
                  <a:schemeClr val="tx1"/>
                </a:solidFill>
                <a:effectLst>
                  <a:outerShdw blurRad="38100" dist="38100" dir="2700000" algn="tl">
                    <a:srgbClr val="000000">
                      <a:alpha val="43137"/>
                    </a:srgbClr>
                  </a:outerShdw>
                </a:effectLst>
                <a:ea typeface="Batang" pitchFamily="18" charset="-127"/>
                <a:cs typeface="Arial" pitchFamily="34" charset="0"/>
              </a:rPr>
              <a:t>len</a:t>
            </a: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 FUNCTION</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71604" y="285728"/>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for LOOP - range KEYWORD</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10" name="Right Arrow 9"/>
          <p:cNvSpPr/>
          <p:nvPr/>
        </p:nvSpPr>
        <p:spPr>
          <a:xfrm>
            <a:off x="4357686" y="5214950"/>
            <a:ext cx="1571636" cy="42862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1" name="Rectangle 10"/>
          <p:cNvSpPr/>
          <p:nvPr/>
        </p:nvSpPr>
        <p:spPr>
          <a:xfrm>
            <a:off x="1428728" y="1071546"/>
            <a:ext cx="6357982" cy="523220"/>
          </a:xfrm>
          <a:prstGeom prst="rect">
            <a:avLst/>
          </a:prstGeom>
        </p:spPr>
        <p:txBody>
          <a:bodyPr wrap="square">
            <a:spAutoFit/>
          </a:bodyPr>
          <a:lstStyle/>
          <a:p>
            <a:pPr algn="just"/>
            <a:r>
              <a:rPr lang="en-US" sz="2800" b="1" dirty="0" smtClean="0">
                <a:solidFill>
                  <a:srgbClr val="FFFF00"/>
                </a:solidFill>
                <a:effectLst>
                  <a:outerShdw blurRad="38100" dist="38100" dir="2700000" algn="tl">
                    <a:srgbClr val="000000">
                      <a:alpha val="43137"/>
                    </a:srgbClr>
                  </a:outerShdw>
                </a:effectLst>
              </a:rPr>
              <a:t># print string character by character</a:t>
            </a:r>
            <a:endParaRPr lang="en-IN" sz="2800" b="1" dirty="0" smtClean="0">
              <a:solidFill>
                <a:srgbClr val="FFFF00"/>
              </a:solidFill>
              <a:effectLst>
                <a:outerShdw blurRad="38100" dist="38100" dir="2700000" algn="tl">
                  <a:srgbClr val="000000">
                    <a:alpha val="43137"/>
                  </a:srgbClr>
                </a:outerShdw>
              </a:effectLst>
            </a:endParaRPr>
          </a:p>
        </p:txBody>
      </p:sp>
      <p:pic>
        <p:nvPicPr>
          <p:cNvPr id="79874" name="Picture 2"/>
          <p:cNvPicPr>
            <a:picLocks noChangeAspect="1" noChangeArrowheads="1"/>
          </p:cNvPicPr>
          <p:nvPr/>
        </p:nvPicPr>
        <p:blipFill>
          <a:blip r:embed="rId3" cstate="print"/>
          <a:srcRect l="40629" t="31250" r="28624" b="31641"/>
          <a:stretch>
            <a:fillRect/>
          </a:stretch>
        </p:blipFill>
        <p:spPr bwMode="auto">
          <a:xfrm>
            <a:off x="1714480" y="1714488"/>
            <a:ext cx="4211082" cy="2857520"/>
          </a:xfrm>
          <a:prstGeom prst="rect">
            <a:avLst/>
          </a:prstGeom>
          <a:noFill/>
          <a:ln w="9525">
            <a:noFill/>
            <a:miter lim="800000"/>
            <a:headEnd/>
            <a:tailEnd/>
          </a:ln>
          <a:effectLst/>
        </p:spPr>
      </p:pic>
      <p:pic>
        <p:nvPicPr>
          <p:cNvPr id="79875" name="Picture 3"/>
          <p:cNvPicPr>
            <a:picLocks noChangeAspect="1" noChangeArrowheads="1"/>
          </p:cNvPicPr>
          <p:nvPr/>
        </p:nvPicPr>
        <p:blipFill>
          <a:blip r:embed="rId3" cstate="print"/>
          <a:srcRect l="75256" t="26562" r="1683" b="30469"/>
          <a:stretch>
            <a:fillRect/>
          </a:stretch>
        </p:blipFill>
        <p:spPr bwMode="auto">
          <a:xfrm>
            <a:off x="6000760" y="3071810"/>
            <a:ext cx="3000396" cy="3143272"/>
          </a:xfrm>
          <a:prstGeom prst="rect">
            <a:avLst/>
          </a:prstGeom>
          <a:noFill/>
          <a:ln w="9525">
            <a:noFill/>
            <a:miter lim="800000"/>
            <a:headEnd/>
            <a:tailEnd/>
          </a:ln>
          <a:effectLst/>
        </p:spPr>
      </p:pic>
      <p:sp>
        <p:nvSpPr>
          <p:cNvPr id="8" name="5-Point Star 7"/>
          <p:cNvSpPr/>
          <p:nvPr/>
        </p:nvSpPr>
        <p:spPr>
          <a:xfrm>
            <a:off x="1000100" y="4429132"/>
            <a:ext cx="3357586" cy="2000264"/>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400" b="1" u="sng" dirty="0" smtClean="0">
                <a:solidFill>
                  <a:srgbClr val="FFFF00"/>
                </a:solidFill>
                <a:effectLst>
                  <a:outerShdw blurRad="38100" dist="38100" dir="2700000" algn="tl">
                    <a:srgbClr val="000000">
                      <a:alpha val="43137"/>
                    </a:srgbClr>
                  </a:outerShdw>
                </a:effectLst>
              </a:rPr>
              <a:t>OUTPUT</a:t>
            </a:r>
          </a:p>
          <a:p>
            <a:pPr algn="ctr"/>
            <a:endParaRPr lang="en-IN" dirty="0"/>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857356" y="3286124"/>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2071670" y="357166"/>
            <a:ext cx="6357982" cy="714380"/>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chemeClr val="tx1"/>
                </a:solidFill>
                <a:effectLst>
                  <a:outerShdw blurRad="38100" dist="38100" dir="2700000" algn="tl">
                    <a:srgbClr val="000000">
                      <a:alpha val="43137"/>
                    </a:srgbClr>
                  </a:outerShdw>
                </a:effectLst>
                <a:ea typeface="Batang" pitchFamily="18" charset="-127"/>
                <a:cs typeface="Arial" pitchFamily="34" charset="0"/>
              </a:rPr>
              <a:t>else statement in loop</a:t>
            </a:r>
            <a:endParaRPr lang="en-US" sz="2800" b="1" dirty="0" smtClean="0">
              <a:solidFill>
                <a:schemeClr val="tx1"/>
              </a:solidFill>
              <a:effectLst>
                <a:outerShdw blurRad="38100" dist="38100" dir="2700000" algn="tl">
                  <a:srgbClr val="000000">
                    <a:alpha val="43137"/>
                  </a:srgbClr>
                </a:outerShdw>
              </a:effectLst>
              <a:cs typeface="Arial" pitchFamily="34" charset="0"/>
            </a:endParaRPr>
          </a:p>
        </p:txBody>
      </p:sp>
      <p:sp>
        <p:nvSpPr>
          <p:cNvPr id="3" name="Rectangle 2"/>
          <p:cNvSpPr/>
          <p:nvPr/>
        </p:nvSpPr>
        <p:spPr>
          <a:xfrm>
            <a:off x="1428728" y="1468882"/>
            <a:ext cx="7429552" cy="1384995"/>
          </a:xfrm>
          <a:prstGeom prst="rect">
            <a:avLst/>
          </a:prstGeom>
        </p:spPr>
        <p:txBody>
          <a:bodyPr wrap="square">
            <a:spAutoFit/>
          </a:bodyPr>
          <a:lstStyle/>
          <a:p>
            <a:pPr algn="just"/>
            <a:r>
              <a:rPr lang="en-US" sz="2800" b="1" dirty="0" smtClean="0">
                <a:solidFill>
                  <a:schemeClr val="bg1"/>
                </a:solidFill>
                <a:effectLst>
                  <a:outerShdw blurRad="38100" dist="38100" dir="2700000" algn="tl">
                    <a:srgbClr val="000000">
                      <a:alpha val="43137"/>
                    </a:srgbClr>
                  </a:outerShdw>
                </a:effectLst>
              </a:rPr>
              <a:t>	else can be used in  for and while loops the else body will be executed as and when the loop’s conditional expression evaluates to false</a:t>
            </a:r>
            <a:endParaRPr lang="en-IN" sz="2800" b="1" dirty="0" smtClean="0">
              <a:solidFill>
                <a:schemeClr val="bg1"/>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4" cstate="print"/>
          <a:srcRect l="43375" t="9765" r="17642" b="53125"/>
          <a:stretch>
            <a:fillRect/>
          </a:stretch>
        </p:blipFill>
        <p:spPr bwMode="auto">
          <a:xfrm>
            <a:off x="170740" y="3214686"/>
            <a:ext cx="5606003" cy="3000396"/>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cstate="print"/>
          <a:srcRect l="42862" t="47070" r="29136" b="6054"/>
          <a:stretch>
            <a:fillRect/>
          </a:stretch>
        </p:blipFill>
        <p:spPr bwMode="auto">
          <a:xfrm>
            <a:off x="5857884" y="3643314"/>
            <a:ext cx="3112043" cy="2928982"/>
          </a:xfrm>
          <a:prstGeom prst="rect">
            <a:avLst/>
          </a:prstGeom>
          <a:noFill/>
          <a:ln w="9525">
            <a:noFill/>
            <a:miter lim="800000"/>
            <a:headEnd/>
            <a:tailEnd/>
          </a:ln>
          <a:effectLst/>
        </p:spPr>
      </p:pic>
      <p:sp>
        <p:nvSpPr>
          <p:cNvPr id="6" name="Rounded Rectangle 5"/>
          <p:cNvSpPr/>
          <p:nvPr/>
        </p:nvSpPr>
        <p:spPr>
          <a:xfrm>
            <a:off x="6215074" y="3027136"/>
            <a:ext cx="2357454" cy="50006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t>OUTPUT</a:t>
            </a:r>
            <a:endParaRPr lang="en-IN" b="1" dirty="0"/>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928794" y="3000372"/>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2" name="Title 1"/>
          <p:cNvSpPr txBox="1">
            <a:spLocks/>
          </p:cNvSpPr>
          <p:nvPr/>
        </p:nvSpPr>
        <p:spPr>
          <a:xfrm>
            <a:off x="1928794" y="3929066"/>
            <a:ext cx="6357982" cy="785818"/>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Autofit/>
          </a:bodyPr>
          <a:lstStyle/>
          <a:p>
            <a:pPr algn="ct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Class work / Home Work</a:t>
            </a:r>
            <a:endParaRPr lang="en-IN" sz="2800" dirty="0"/>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142976" y="1928802"/>
            <a:ext cx="7786742"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1. Write a PYTHON program to print the natural numbers up to 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 Write a PYTHON program to print even numbers up to n</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3. Write a PYTHON program to print odd numbers up to 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4. Write a PYTHON program that prints       1 2 4 8 16 32 … n</a:t>
            </a:r>
            <a:r>
              <a:rPr kumimoji="0" lang="en-US" sz="2800" b="1" i="0" u="none" strike="noStrike" cap="none" normalizeH="0" baseline="30000" dirty="0" smtClean="0">
                <a:ln>
                  <a:noFill/>
                </a:ln>
                <a:solidFill>
                  <a:schemeClr val="bg1"/>
                </a:solidFill>
                <a:effectLst>
                  <a:outerShdw blurRad="38100" dist="38100" dir="2700000" algn="tl">
                    <a:srgbClr val="000000">
                      <a:alpha val="43137"/>
                    </a:srgbClr>
                  </a:outerShdw>
                </a:effectLst>
                <a:ea typeface="Times New Roman" pitchFamily="18" charset="0"/>
                <a:cs typeface="Times New Roman" pitchFamily="18" charset="0"/>
              </a:rPr>
              <a:t>2</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5. Write a PYTHON program to sum the given sequence</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a:p>
            <a:pPr algn="just" eaLnBrk="0" fontAlgn="base" hangingPunct="0">
              <a:spcBef>
                <a:spcPct val="0"/>
              </a:spcBef>
              <a:spcAft>
                <a:spcPct val="0"/>
              </a:spcAft>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Times New Roman" pitchFamily="18" charset="0"/>
                <a:cs typeface="Times New Roman" pitchFamily="18" charset="0"/>
              </a:rPr>
              <a:t>1 + 1/ 1! + 1/ 2! + 1/3! + ….  + 1/n!</a:t>
            </a:r>
            <a:endPar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BELLOW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142976" y="1928802"/>
            <a:ext cx="7786742"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6. Write a PYTHON program to compute the cosine series</a:t>
            </a:r>
          </a:p>
          <a:p>
            <a:r>
              <a:rPr lang="pt-BR" sz="2800" b="1" dirty="0" smtClean="0">
                <a:solidFill>
                  <a:srgbClr val="FFFF00"/>
                </a:solidFill>
                <a:effectLst>
                  <a:outerShdw blurRad="38100" dist="38100" dir="2700000" algn="tl">
                    <a:srgbClr val="000000">
                      <a:alpha val="43137"/>
                    </a:srgbClr>
                  </a:outerShdw>
                </a:effectLst>
              </a:rPr>
              <a:t>          cos(x) = 1 – x</a:t>
            </a:r>
            <a:r>
              <a:rPr lang="pt-BR" sz="2800" b="1" baseline="30000" dirty="0" smtClean="0">
                <a:solidFill>
                  <a:srgbClr val="FFFF00"/>
                </a:solidFill>
                <a:effectLst>
                  <a:outerShdw blurRad="38100" dist="38100" dir="2700000" algn="tl">
                    <a:srgbClr val="000000">
                      <a:alpha val="43137"/>
                    </a:srgbClr>
                  </a:outerShdw>
                </a:effectLst>
              </a:rPr>
              <a:t>2</a:t>
            </a:r>
            <a:r>
              <a:rPr lang="pt-BR" sz="2800" b="1" dirty="0" smtClean="0">
                <a:solidFill>
                  <a:srgbClr val="FFFF00"/>
                </a:solidFill>
                <a:effectLst>
                  <a:outerShdw blurRad="38100" dist="38100" dir="2700000" algn="tl">
                    <a:srgbClr val="000000">
                      <a:alpha val="43137"/>
                    </a:srgbClr>
                  </a:outerShdw>
                </a:effectLst>
              </a:rPr>
              <a:t> / 2! + x</a:t>
            </a:r>
            <a:r>
              <a:rPr lang="pt-BR" sz="2800" b="1" baseline="30000" dirty="0" smtClean="0">
                <a:solidFill>
                  <a:srgbClr val="FFFF00"/>
                </a:solidFill>
                <a:effectLst>
                  <a:outerShdw blurRad="38100" dist="38100" dir="2700000" algn="tl">
                    <a:srgbClr val="000000">
                      <a:alpha val="43137"/>
                    </a:srgbClr>
                  </a:outerShdw>
                </a:effectLst>
              </a:rPr>
              <a:t>4</a:t>
            </a:r>
            <a:r>
              <a:rPr lang="pt-BR" sz="2800" b="1" dirty="0" smtClean="0">
                <a:solidFill>
                  <a:srgbClr val="FFFF00"/>
                </a:solidFill>
                <a:effectLst>
                  <a:outerShdw blurRad="38100" dist="38100" dir="2700000" algn="tl">
                    <a:srgbClr val="000000">
                      <a:alpha val="43137"/>
                    </a:srgbClr>
                  </a:outerShdw>
                </a:effectLst>
              </a:rPr>
              <a:t> / 4! – x</a:t>
            </a:r>
            <a:r>
              <a:rPr lang="pt-BR" sz="2800" b="1" baseline="30000" dirty="0" smtClean="0">
                <a:solidFill>
                  <a:srgbClr val="FFFF00"/>
                </a:solidFill>
                <a:effectLst>
                  <a:outerShdw blurRad="38100" dist="38100" dir="2700000" algn="tl">
                    <a:srgbClr val="000000">
                      <a:alpha val="43137"/>
                    </a:srgbClr>
                  </a:outerShdw>
                </a:effectLst>
              </a:rPr>
              <a:t>6</a:t>
            </a:r>
            <a:r>
              <a:rPr lang="pt-BR" sz="2800" b="1" dirty="0" smtClean="0">
                <a:solidFill>
                  <a:srgbClr val="FFFF00"/>
                </a:solidFill>
                <a:effectLst>
                  <a:outerShdw blurRad="38100" dist="38100" dir="2700000" algn="tl">
                    <a:srgbClr val="000000">
                      <a:alpha val="43137"/>
                    </a:srgbClr>
                  </a:outerShdw>
                </a:effectLst>
              </a:rPr>
              <a:t> / 6! + … x</a:t>
            </a:r>
            <a:r>
              <a:rPr lang="pt-BR" sz="2800" b="1" baseline="30000" dirty="0" smtClean="0">
                <a:solidFill>
                  <a:srgbClr val="FFFF00"/>
                </a:solidFill>
                <a:effectLst>
                  <a:outerShdw blurRad="38100" dist="38100" dir="2700000" algn="tl">
                    <a:srgbClr val="000000">
                      <a:alpha val="43137"/>
                    </a:srgbClr>
                  </a:outerShdw>
                </a:effectLst>
              </a:rPr>
              <a:t>n</a:t>
            </a:r>
            <a:r>
              <a:rPr lang="pt-BR" sz="2800" b="1" dirty="0" smtClean="0">
                <a:solidFill>
                  <a:srgbClr val="FFFF00"/>
                </a:solidFill>
                <a:effectLst>
                  <a:outerShdw blurRad="38100" dist="38100" dir="2700000" algn="tl">
                    <a:srgbClr val="000000">
                      <a:alpha val="43137"/>
                    </a:srgbClr>
                  </a:outerShdw>
                </a:effectLst>
              </a:rPr>
              <a:t> / n!</a:t>
            </a:r>
          </a:p>
          <a:p>
            <a:endParaRPr lang="en-IN" sz="2800" b="1" dirty="0" smtClean="0">
              <a:solidFill>
                <a:srgbClr val="FFFF00"/>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7. Write a short PYTHON program to check weather the square root of number is prime or  not.</a:t>
            </a:r>
          </a:p>
          <a:p>
            <a:pPr lvl="0"/>
            <a:r>
              <a:rPr lang="en-IN" sz="2800" b="1" dirty="0" smtClean="0">
                <a:solidFill>
                  <a:srgbClr val="FFFF00"/>
                </a:solidFill>
                <a:effectLst>
                  <a:outerShdw blurRad="38100" dist="38100" dir="2700000" algn="tl">
                    <a:srgbClr val="000000">
                      <a:alpha val="43137"/>
                    </a:srgbClr>
                  </a:outerShdw>
                </a:effectLst>
              </a:rPr>
              <a:t>8.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			A B C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			A B C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			A B C </a:t>
            </a:r>
            <a:endParaRPr kumimoji="0" lang="en-US" sz="2800" b="1" u="none" strike="noStrike" cap="none" normalizeH="0" baseline="0" dirty="0" smtClean="0">
              <a:ln>
                <a:noFill/>
              </a:ln>
              <a:solidFill>
                <a:srgbClr val="FFFF00"/>
              </a:solidFill>
              <a:effectLst>
                <a:outerShdw blurRad="38100" dist="38100" dir="2700000" algn="tl">
                  <a:srgbClr val="000000">
                    <a:alpha val="43137"/>
                  </a:srgbClr>
                </a:outerShdw>
              </a:effectLst>
              <a:cs typeface="Arial" pitchFamily="34" charset="0"/>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285852" y="2428868"/>
            <a:ext cx="7643866"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9.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A</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 </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 E</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If user enters n value as 5</a:t>
            </a:r>
            <a:endParaRPr lang="en-IN" sz="2800" b="1" dirty="0" smtClean="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786742"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10. Write a PYTHON program to produce following design</a:t>
            </a:r>
          </a:p>
          <a:p>
            <a:r>
              <a:rPr lang="pt-BR" sz="2800" b="1" dirty="0" smtClean="0">
                <a:solidFill>
                  <a:srgbClr val="FFFF00"/>
                </a:solidFill>
                <a:effectLst>
                  <a:outerShdw blurRad="38100" dist="38100" dir="2700000" algn="tl">
                    <a:srgbClr val="000000">
                      <a:alpha val="43137"/>
                    </a:srgbClr>
                  </a:outerShdw>
                </a:effectLst>
              </a:rPr>
              <a:t>A B C D E</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 D</a:t>
            </a:r>
            <a:endParaRPr lang="en-IN" sz="2800" b="1" dirty="0" smtClean="0">
              <a:solidFill>
                <a:srgbClr val="FFFF00"/>
              </a:solidFill>
              <a:effectLst>
                <a:outerShdw blurRad="38100" dist="38100" dir="2700000" algn="tl">
                  <a:srgbClr val="000000">
                    <a:alpha val="43137"/>
                  </a:srgbClr>
                </a:outerShdw>
              </a:effectLst>
            </a:endParaRPr>
          </a:p>
          <a:p>
            <a:r>
              <a:rPr lang="pt-BR" sz="2800" b="1" dirty="0" smtClean="0">
                <a:solidFill>
                  <a:srgbClr val="FFFF00"/>
                </a:solidFill>
                <a:effectLst>
                  <a:outerShdw blurRad="38100" dist="38100" dir="2700000" algn="tl">
                    <a:srgbClr val="000000">
                      <a:alpha val="43137"/>
                    </a:srgbClr>
                  </a:outerShdw>
                </a:effectLst>
              </a:rPr>
              <a:t>A B C</a:t>
            </a:r>
            <a:endParaRPr lang="en-IN" sz="2800" b="1" dirty="0" smtClean="0">
              <a:solidFill>
                <a:srgbClr val="FFFF00"/>
              </a:solidFill>
              <a:effectLst>
                <a:outerShdw blurRad="38100" dist="38100" dir="2700000" algn="tl">
                  <a:srgbClr val="000000">
                    <a:alpha val="43137"/>
                  </a:srgbClr>
                </a:outerShdw>
              </a:effectLst>
            </a:endParaRPr>
          </a:p>
          <a:p>
            <a:r>
              <a:rPr lang="en-IN" sz="2800" b="1" dirty="0" smtClean="0">
                <a:solidFill>
                  <a:srgbClr val="FFFF00"/>
                </a:solidFill>
                <a:effectLst>
                  <a:outerShdw blurRad="38100" dist="38100" dir="2700000" algn="tl">
                    <a:srgbClr val="000000">
                      <a:alpha val="43137"/>
                    </a:srgbClr>
                  </a:outerShdw>
                </a:effectLst>
              </a:rPr>
              <a:t>A B</a:t>
            </a:r>
          </a:p>
          <a:p>
            <a:r>
              <a:rPr lang="en-IN" sz="2800" b="1" dirty="0" smtClean="0">
                <a:solidFill>
                  <a:srgbClr val="FFFF00"/>
                </a:solidFill>
                <a:effectLst>
                  <a:outerShdw blurRad="38100" dist="38100" dir="2700000" algn="tl">
                    <a:srgbClr val="000000">
                      <a:alpha val="43137"/>
                    </a:srgbClr>
                  </a:outerShdw>
                </a:effectLst>
              </a:rPr>
              <a:t>A                      </a:t>
            </a:r>
          </a:p>
          <a:p>
            <a:r>
              <a:rPr lang="en-IN" sz="2800" b="1" dirty="0" smtClean="0">
                <a:solidFill>
                  <a:srgbClr val="FFFF00"/>
                </a:solidFill>
                <a:effectLst>
                  <a:outerShdw blurRad="38100" dist="38100" dir="2700000" algn="tl">
                    <a:srgbClr val="000000">
                      <a:alpha val="43137"/>
                    </a:srgbClr>
                  </a:outerShdw>
                </a:effectLst>
              </a:rPr>
              <a:t>  (If user enters n value as 5)</a:t>
            </a:r>
          </a:p>
          <a:p>
            <a:r>
              <a:rPr lang="en-IN" sz="2800" b="1" dirty="0" smtClean="0">
                <a:solidFill>
                  <a:srgbClr val="FFFF00"/>
                </a:solidFill>
                <a:effectLst>
                  <a:outerShdw blurRad="38100" dist="38100" dir="2700000" algn="tl">
                    <a:srgbClr val="000000">
                      <a:alpha val="43137"/>
                    </a:srgbClr>
                  </a:outerShdw>
                </a:effectLst>
              </a:rPr>
              <a:t> </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itle 1"/>
          <p:cNvSpPr txBox="1">
            <a:spLocks/>
          </p:cNvSpPr>
          <p:nvPr/>
        </p:nvSpPr>
        <p:spPr>
          <a:xfrm>
            <a:off x="1142976" y="285728"/>
            <a:ext cx="7500990" cy="785818"/>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eaLnBrk="0" fontAlgn="base" hangingPunct="0">
              <a:spcBef>
                <a:spcPts val="1200"/>
              </a:spcBef>
              <a:spcAft>
                <a:spcPct val="0"/>
              </a:spcAft>
            </a:pPr>
            <a:r>
              <a:rPr lang="en-US" sz="2800" b="1" dirty="0" smtClean="0">
                <a:solidFill>
                  <a:srgbClr val="FFFF00"/>
                </a:solidFill>
                <a:effectLst>
                  <a:outerShdw blurRad="38100" dist="38100" dir="2700000" algn="tl">
                    <a:srgbClr val="000000">
                      <a:alpha val="43137"/>
                    </a:srgbClr>
                  </a:outerShdw>
                </a:effectLst>
                <a:ea typeface="Batang" pitchFamily="18" charset="-127"/>
                <a:cs typeface="Arial" pitchFamily="34" charset="0"/>
              </a:rPr>
              <a:t>for loop – Programs - Class work / Home Work</a:t>
            </a:r>
            <a:endParaRPr lang="en-US" sz="2800" b="1" dirty="0" smtClean="0">
              <a:solidFill>
                <a:srgbClr val="FFFF00"/>
              </a:solidFill>
              <a:effectLst>
                <a:outerShdw blurRad="38100" dist="38100" dir="2700000" algn="tl">
                  <a:srgbClr val="000000">
                    <a:alpha val="43137"/>
                  </a:srgbClr>
                </a:outerShdw>
              </a:effectLst>
              <a:cs typeface="Arial" pitchFamily="34" charset="0"/>
            </a:endParaRPr>
          </a:p>
        </p:txBody>
      </p:sp>
      <p:sp>
        <p:nvSpPr>
          <p:cNvPr id="1025" name="Rectangle 1"/>
          <p:cNvSpPr>
            <a:spLocks noChangeArrowheads="1"/>
          </p:cNvSpPr>
          <p:nvPr/>
        </p:nvSpPr>
        <p:spPr bwMode="auto">
          <a:xfrm>
            <a:off x="1357258" y="2214554"/>
            <a:ext cx="7572460"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IN" sz="2800" b="1" dirty="0" smtClean="0">
                <a:solidFill>
                  <a:srgbClr val="FFFF00"/>
                </a:solidFill>
                <a:effectLst>
                  <a:outerShdw blurRad="38100" dist="38100" dir="2700000" algn="tl">
                    <a:srgbClr val="000000">
                      <a:alpha val="43137"/>
                    </a:srgbClr>
                  </a:outerShdw>
                </a:effectLst>
              </a:rPr>
              <a:t>11. Write a PYTHON program to produce following design</a:t>
            </a:r>
          </a:p>
          <a:p>
            <a:r>
              <a:rPr lang="en-IN" sz="2800" b="1" dirty="0" smtClean="0">
                <a:solidFill>
                  <a:srgbClr val="FFFF00"/>
                </a:solidFill>
                <a:effectLst>
                  <a:outerShdw blurRad="38100" dist="38100" dir="2700000" algn="tl">
                    <a:srgbClr val="000000">
                      <a:alpha val="43137"/>
                    </a:srgbClr>
                  </a:outerShdw>
                </a:effectLst>
              </a:rPr>
              <a:t>1</a:t>
            </a:r>
          </a:p>
          <a:p>
            <a:r>
              <a:rPr lang="en-IN" sz="2800" b="1" dirty="0" smtClean="0">
                <a:solidFill>
                  <a:srgbClr val="FFFF00"/>
                </a:solidFill>
                <a:effectLst>
                  <a:outerShdw blurRad="38100" dist="38100" dir="2700000" algn="tl">
                    <a:srgbClr val="000000">
                      <a:alpha val="43137"/>
                    </a:srgbClr>
                  </a:outerShdw>
                </a:effectLst>
              </a:rPr>
              <a:t>1 2</a:t>
            </a:r>
          </a:p>
          <a:p>
            <a:r>
              <a:rPr lang="en-IN" sz="2800" b="1" dirty="0" smtClean="0">
                <a:solidFill>
                  <a:srgbClr val="FFFF00"/>
                </a:solidFill>
                <a:effectLst>
                  <a:outerShdw blurRad="38100" dist="38100" dir="2700000" algn="tl">
                    <a:srgbClr val="000000">
                      <a:alpha val="43137"/>
                    </a:srgbClr>
                  </a:outerShdw>
                </a:effectLst>
              </a:rPr>
              <a:t>1 2 3</a:t>
            </a:r>
          </a:p>
          <a:p>
            <a:r>
              <a:rPr lang="en-IN" sz="2800" b="1" dirty="0" smtClean="0">
                <a:solidFill>
                  <a:srgbClr val="FFFF00"/>
                </a:solidFill>
                <a:effectLst>
                  <a:outerShdw blurRad="38100" dist="38100" dir="2700000" algn="tl">
                    <a:srgbClr val="000000">
                      <a:alpha val="43137"/>
                    </a:srgbClr>
                  </a:outerShdw>
                </a:effectLst>
              </a:rPr>
              <a:t>1 2 3 4</a:t>
            </a:r>
          </a:p>
          <a:p>
            <a:r>
              <a:rPr lang="en-IN" sz="2800" b="1" dirty="0" smtClean="0">
                <a:solidFill>
                  <a:srgbClr val="FFFF00"/>
                </a:solidFill>
                <a:effectLst>
                  <a:outerShdw blurRad="38100" dist="38100" dir="2700000" algn="tl">
                    <a:srgbClr val="000000">
                      <a:alpha val="43137"/>
                    </a:srgbClr>
                  </a:outerShdw>
                </a:effectLst>
              </a:rPr>
              <a:t>1 2 3 4 5</a:t>
            </a:r>
          </a:p>
          <a:p>
            <a:r>
              <a:rPr lang="en-IN" sz="2800" b="1" dirty="0" smtClean="0">
                <a:solidFill>
                  <a:srgbClr val="FFFF00"/>
                </a:solidFill>
                <a:effectLst>
                  <a:outerShdw blurRad="38100" dist="38100" dir="2700000" algn="tl">
                    <a:srgbClr val="000000">
                      <a:alpha val="43137"/>
                    </a:srgbClr>
                  </a:outerShdw>
                </a:effectLst>
              </a:rPr>
              <a:t>If user enters n value as 5</a:t>
            </a:r>
            <a:endParaRPr lang="en-IN" sz="2800" b="1" dirty="0">
              <a:solidFill>
                <a:srgbClr val="FFFF00"/>
              </a:solidFill>
              <a:effectLst>
                <a:outerShdw blurRad="38100" dist="38100" dir="2700000" algn="tl">
                  <a:srgbClr val="000000">
                    <a:alpha val="43137"/>
                  </a:srgbClr>
                </a:outerShdw>
              </a:effectLst>
            </a:endParaRPr>
          </a:p>
        </p:txBody>
      </p:sp>
      <p:sp>
        <p:nvSpPr>
          <p:cNvPr id="5" name="Title 1"/>
          <p:cNvSpPr txBox="1">
            <a:spLocks/>
          </p:cNvSpPr>
          <p:nvPr/>
        </p:nvSpPr>
        <p:spPr>
          <a:xfrm>
            <a:off x="1000100" y="1357298"/>
            <a:ext cx="5357850" cy="571504"/>
          </a:xfrm>
          <a:prstGeom prst="rect">
            <a:avLst/>
          </a:prstGeom>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Autofit/>
          </a:bodyPr>
          <a:lstStyle/>
          <a:p>
            <a:pPr lvl="0" fontAlgn="base">
              <a:spcBef>
                <a:spcPct val="0"/>
              </a:spcBef>
              <a:spcAft>
                <a:spcPct val="0"/>
              </a:spcAft>
            </a:pPr>
            <a:r>
              <a:rPr lang="en-US" sz="2800" b="1" u="sng" dirty="0" smtClean="0">
                <a:solidFill>
                  <a:schemeClr val="bg1"/>
                </a:solidFill>
                <a:effectLst>
                  <a:outerShdw blurRad="38100" dist="38100" dir="2700000" algn="tl">
                    <a:srgbClr val="000000">
                      <a:alpha val="43137"/>
                    </a:srgbClr>
                  </a:outerShdw>
                </a:effectLst>
                <a:ea typeface="Times New Roman" pitchFamily="18" charset="0"/>
                <a:cs typeface="Times New Roman" pitchFamily="18" charset="0"/>
              </a:rPr>
              <a:t>ABOVE AVERAGE PROGRAMS</a:t>
            </a:r>
            <a:endParaRPr lang="en-US" sz="1400" dirty="0" smtClean="0">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110163387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8343</TotalTime>
  <Words>4424</Words>
  <Application>Microsoft Office PowerPoint</Application>
  <PresentationFormat>On-screen Show (4:3)</PresentationFormat>
  <Paragraphs>502</Paragraphs>
  <Slides>116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116</vt:i4>
      </vt:variant>
    </vt:vector>
  </HeadingPairs>
  <TitlesOfParts>
    <vt:vector size="126" baseType="lpstr">
      <vt:lpstr>Aharoni</vt:lpstr>
      <vt:lpstr>Arial</vt:lpstr>
      <vt:lpstr>Batang</vt:lpstr>
      <vt:lpstr>Calibri</vt:lpstr>
      <vt:lpstr>Heebo</vt:lpstr>
      <vt:lpstr>Nunito</vt:lpstr>
      <vt:lpstr>Times New Roman</vt:lpstr>
      <vt:lpstr>var(--bs-font-monospace)</vt:lpstr>
      <vt:lpstr>Wingdings</vt:lpstr>
      <vt:lpstr>Office Theme</vt:lpstr>
      <vt:lpstr>PowerPoint Presentation</vt:lpstr>
      <vt:lpstr>Using python</vt:lpstr>
      <vt:lpstr>LEARNING OUTCOMES</vt:lpstr>
      <vt:lpstr>LEARNING OUTCOMES</vt:lpstr>
      <vt:lpstr>INTRODUCTION</vt:lpstr>
      <vt:lpstr>INTRODUCTION</vt:lpstr>
      <vt:lpstr>INTRODUCTION</vt:lpstr>
      <vt:lpstr>Python is a very popular general-purpose interpreted, interactive, object-oriented, and high-level programming language Python is a high-level programming language which is: -Interpreted :- Python is process at runtime by the interpreter. -Interactive :- You can use a python prompt &amp; interact with the interpreter directly to write your program.   </vt:lpstr>
      <vt:lpstr>PowerPoint Presentation</vt:lpstr>
      <vt:lpstr>PowerPoint Presentation</vt:lpstr>
      <vt:lpstr>PowerPoint Presentation</vt:lpstr>
      <vt:lpstr>PowerPoint Presentation</vt:lpstr>
      <vt:lpstr>Applications of Python </vt:lpstr>
      <vt:lpstr>Easy to learn, easy to read &amp; easy to maintain. Portable :- It can run on various hardware platform &amp; has the same interface on all platform. Extensible :- You can add low-level modules to the python interpreter. Scalable :- Python provides a good structure and support for large programs. Python has support for an interactive mode of testing and debugging. Everything in python is an object.</vt:lpstr>
      <vt:lpstr>PowerPoint Presentation</vt:lpstr>
      <vt:lpstr>Python Identifiers </vt:lpstr>
      <vt:lpstr>Here are naming conventions for Python identifiers </vt:lpstr>
      <vt:lpstr>Python - Variable Types </vt:lpstr>
      <vt:lpstr>PowerPoint Presentation</vt:lpstr>
      <vt:lpstr>Assigning value to a  constant in Python</vt:lpstr>
      <vt:lpstr>Standard Data Types python</vt:lpstr>
      <vt:lpstr>PowerPoint Presentation</vt:lpstr>
      <vt:lpstr>PowerPoint Presentation</vt:lpstr>
      <vt:lpstr>Python Lists </vt:lpstr>
      <vt:lpstr>Python Tuples </vt:lpstr>
      <vt:lpstr>Python Dictionary </vt:lpstr>
      <vt:lpstr>Data Type Conversion </vt:lpstr>
      <vt:lpstr>PowerPoint Presentation</vt:lpstr>
      <vt:lpstr>PowerPoint Presentation</vt:lpstr>
      <vt:lpstr>PowerPoint Presentation</vt:lpstr>
      <vt:lpstr> Using Blank Lines </vt:lpstr>
      <vt:lpstr>Types of Operator </vt:lpstr>
      <vt:lpstr>Python Arithmetic Operators  </vt:lpstr>
      <vt:lpstr>Python Comparison Operators </vt:lpstr>
      <vt:lpstr> Python Assignment Operators </vt:lpstr>
      <vt:lpstr> Python Bitwise Operators </vt:lpstr>
      <vt:lpstr>PowerPoint Presentation</vt:lpstr>
      <vt:lpstr>PowerPoint Presentation</vt:lpstr>
      <vt:lpstr>TYPES OF CONTROL STRUCTURES</vt:lpstr>
      <vt:lpstr>TYPES OF CONTROL STRUCTURES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Windows User</cp:lastModifiedBy>
  <cp:revision>874</cp:revision>
  <dcterms:created xsi:type="dcterms:W3CDTF">2013-08-21T19:17:07Z</dcterms:created>
  <dcterms:modified xsi:type="dcterms:W3CDTF">2022-10-15T13:14:10Z</dcterms:modified>
</cp:coreProperties>
</file>